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gif" ContentType="image/gif"/>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p:sldMasterIdLst>
    <p:sldMasterId id="2147483672" r:id="rId1"/>
  </p:sldMasterIdLst>
  <p:notesMasterIdLst>
    <p:notesMasterId r:id="rId2"/>
  </p:notesMasterIdLst>
  <p:sldIdLst>
    <p:sldId id="315"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Lst>
  <p:sldSz type="screen4x3" cy="6858000" cx="9144000"/>
  <p:notesSz cx="9144000" cy="6858000"/>
  <p:embeddedFontLst>
    <p:embeddedFont>
      <p:font typeface="Wingdings 2" pitchFamily="18" charset="2"/>
      <p:regular r:id="rId38"/>
    </p:embeddedFont>
    <p:embeddedFont>
      <p:font typeface="Comic Sans MS" pitchFamily="66" charset="0"/>
      <p:regular r:id="rId39"/>
      <p:bold r:id="rId40"/>
      <p:italic r:id="rId41"/>
      <p:boldItalic r:id="rId42"/>
    </p:embeddedFont>
    <p:embeddedFont>
      <p:font typeface="Calibri" pitchFamily="34" charset="0"/>
      <p:regular r:id="rId43"/>
      <p:bold r:id="rId44"/>
      <p:italic r:id="rId45"/>
      <p:boldItalic r:id="rId46"/>
    </p:embeddedFont>
    <p:embeddedFont>
      <p:font typeface="Cooper Black" pitchFamily="18" charset="0"/>
      <p:regular r:id="rId47"/>
    </p:embeddedFont>
    <p:embeddedFont>
      <p:font typeface="Georgia" pitchFamily="18" charset="0"/>
      <p:regular r:id="rId48"/>
      <p:bold r:id="rId49"/>
      <p:italic r:id="rId50"/>
      <p:boldItalic r:id="rId51"/>
    </p:embeddedFont>
    <p:embeddedFont>
      <p:font typeface="Tw Cen MT" pitchFamily="34" charset="0"/>
      <p:regular r:id="rId52"/>
      <p:bold r:id="rId53"/>
      <p:italic r:id="rId54"/>
      <p:boldItalic r:id="rId55"/>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p:cViewPr>
        <p:scale>
          <a:sx n="100" d="100"/>
          <a:sy n="100" d="100"/>
        </p:scale>
        <p:origin x="-1944" y="-31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font" Target="fonts/font1.fntdata"/><Relationship Id="rId39" Type="http://schemas.openxmlformats.org/officeDocument/2006/relationships/font" Target="fonts/font2.fntdata"/><Relationship Id="rId40" Type="http://schemas.openxmlformats.org/officeDocument/2006/relationships/font" Target="fonts/font3.fntdata"/><Relationship Id="rId41" Type="http://schemas.openxmlformats.org/officeDocument/2006/relationships/font" Target="fonts/font4.fntdata"/><Relationship Id="rId42" Type="http://schemas.openxmlformats.org/officeDocument/2006/relationships/font" Target="fonts/font5.fntdata"/><Relationship Id="rId43" Type="http://schemas.openxmlformats.org/officeDocument/2006/relationships/font" Target="fonts/font6.fntdata"/><Relationship Id="rId44" Type="http://schemas.openxmlformats.org/officeDocument/2006/relationships/font" Target="fonts/font7.fntdata"/><Relationship Id="rId45" Type="http://schemas.openxmlformats.org/officeDocument/2006/relationships/font" Target="fonts/font8.fntdata"/><Relationship Id="rId46" Type="http://schemas.openxmlformats.org/officeDocument/2006/relationships/font" Target="fonts/font9.fntdata"/><Relationship Id="rId47" Type="http://schemas.openxmlformats.org/officeDocument/2006/relationships/font" Target="fonts/font10.fntdata"/><Relationship Id="rId48" Type="http://schemas.openxmlformats.org/officeDocument/2006/relationships/font" Target="fonts/font11.fntdata"/><Relationship Id="rId49" Type="http://schemas.openxmlformats.org/officeDocument/2006/relationships/font" Target="fonts/font12.fntdata"/><Relationship Id="rId50" Type="http://schemas.openxmlformats.org/officeDocument/2006/relationships/font" Target="fonts/font13.fntdata"/><Relationship Id="rId51" Type="http://schemas.openxmlformats.org/officeDocument/2006/relationships/font" Target="fonts/font14.fntdata"/><Relationship Id="rId52" Type="http://schemas.openxmlformats.org/officeDocument/2006/relationships/font" Target="fonts/font15.fntdata"/><Relationship Id="rId53" Type="http://schemas.openxmlformats.org/officeDocument/2006/relationships/font" Target="fonts/font16.fntdata"/><Relationship Id="rId54" Type="http://schemas.openxmlformats.org/officeDocument/2006/relationships/font" Target="fonts/font17.fntdata"/><Relationship Id="rId55" Type="http://schemas.openxmlformats.org/officeDocument/2006/relationships/font" Target="fonts/font18.fntdata"/><Relationship Id="rId56" Type="http://schemas.openxmlformats.org/officeDocument/2006/relationships/tableStyles" Target="tableStyle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01" name=""/>
        <p:cNvGrpSpPr/>
        <p:nvPr/>
      </p:nvGrpSpPr>
      <p:grpSpPr>
        <a:xfrm>
          <a:off x="0" y="0"/>
          <a:ext cx="0" cy="0"/>
          <a:chOff x="0" y="0"/>
          <a:chExt cx="0" cy="0"/>
        </a:xfrm>
      </p:grpSpPr>
      <p:sp>
        <p:nvSpPr>
          <p:cNvPr id="104878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a:endParaRPr lang="en-US"/>
          </a:p>
        </p:txBody>
      </p:sp>
      <p:sp>
        <p:nvSpPr>
          <p:cNvPr id="104878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fld id="{8D86BAAF-5B23-48B4-9EEC-557E85C6C1B9}" type="datetimeFigureOut">
              <a:rPr lang="en-US" smtClean="0"/>
              <a:t>9/24/2025</a:t>
            </a:fld>
            <a:endParaRPr lang="en-US"/>
          </a:p>
        </p:txBody>
      </p:sp>
      <p:sp>
        <p:nvSpPr>
          <p:cNvPr id="1048787" name="Slide Image Placeholder 3"/>
          <p:cNvSpPr>
            <a:spLocks noChangeAspect="1" noRot="1" noGrp="1"/>
          </p:cNvSpPr>
          <p:nvPr>
            <p:ph type="sldImg" idx="2"/>
          </p:nvPr>
        </p:nvSpPr>
        <p:spPr>
          <a:xfrm>
            <a:off x="2857500" y="514350"/>
            <a:ext cx="3429000" cy="2571750"/>
          </a:xfrm>
          <a:prstGeom prst="rect"/>
          <a:noFill/>
          <a:ln w="12700">
            <a:solidFill>
              <a:prstClr val="black"/>
            </a:solidFill>
          </a:ln>
        </p:spPr>
        <p:txBody>
          <a:bodyPr anchor="ctr" bIns="45720" lIns="91440" rIns="91440" rtlCol="0" tIns="45720" vert="horz"/>
          <a:p>
            <a:endParaRPr lang="en-US"/>
          </a:p>
        </p:txBody>
      </p:sp>
      <p:sp>
        <p:nvSpPr>
          <p:cNvPr id="1048788" name="Notes Placeholder 4"/>
          <p:cNvSpPr>
            <a:spLocks noGrp="1"/>
          </p:cNvSpPr>
          <p:nvPr>
            <p:ph type="body" sz="quarter" idx="3"/>
          </p:nvPr>
        </p:nvSpPr>
        <p:spPr>
          <a:xfrm>
            <a:off x="914400" y="3257550"/>
            <a:ext cx="7315200" cy="3086100"/>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89" name="Footer Placeholder 5"/>
          <p:cNvSpPr>
            <a:spLocks noGrp="1"/>
          </p:cNvSpPr>
          <p:nvPr>
            <p:ph type="ftr" sz="quarter" idx="4"/>
          </p:nvPr>
        </p:nvSpPr>
        <p:spPr>
          <a:xfrm>
            <a:off x="0" y="6513513"/>
            <a:ext cx="3962400" cy="342900"/>
          </a:xfrm>
          <a:prstGeom prst="rect"/>
        </p:spPr>
        <p:txBody>
          <a:bodyPr anchor="b" bIns="45720" lIns="91440" rIns="91440" rtlCol="0" tIns="45720" vert="horz"/>
          <a:lstStyle>
            <a:lvl1pPr algn="l">
              <a:defRPr sz="1200"/>
            </a:lvl1pPr>
          </a:lstStyle>
          <a:p>
            <a:endParaRPr lang="en-US"/>
          </a:p>
        </p:txBody>
      </p:sp>
      <p:sp>
        <p:nvSpPr>
          <p:cNvPr id="1048790" name="Slide Number Placeholder 6"/>
          <p:cNvSpPr>
            <a:spLocks noGrp="1"/>
          </p:cNvSpPr>
          <p:nvPr>
            <p:ph type="sldNum" sz="quarter" idx="5"/>
          </p:nvPr>
        </p:nvSpPr>
        <p:spPr>
          <a:xfrm>
            <a:off x="5180013" y="6513513"/>
            <a:ext cx="3962400" cy="342900"/>
          </a:xfrm>
          <a:prstGeom prst="rect"/>
        </p:spPr>
        <p:txBody>
          <a:bodyPr anchor="b" bIns="45720" lIns="91440" rIns="91440" rtlCol="0" tIns="45720" vert="horz"/>
          <a:lstStyle>
            <a:lvl1pPr algn="r">
              <a:defRPr sz="1200"/>
            </a:lvl1pPr>
          </a:lstStyle>
          <a:p>
            <a:fld id="{D54E119E-52DB-4A26-8A11-193DD10D0464}"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61" name="Slide Image Placeholder 1"/>
          <p:cNvSpPr>
            <a:spLocks noChangeAspect="1" noRot="1" noGrp="1"/>
          </p:cNvSpPr>
          <p:nvPr>
            <p:ph type="sldImg"/>
          </p:nvPr>
        </p:nvSpPr>
        <p:spPr/>
      </p:sp>
      <p:sp>
        <p:nvSpPr>
          <p:cNvPr id="1048662" name="Notes Placeholder 2"/>
          <p:cNvSpPr>
            <a:spLocks noGrp="1"/>
          </p:cNvSpPr>
          <p:nvPr>
            <p:ph type="body" idx="1"/>
          </p:nvPr>
        </p:nvSpPr>
        <p:spPr/>
        <p:txBody>
          <a:bodyPr>
            <a:normAutofit/>
          </a:bodyPr>
          <a:p>
            <a:endParaRPr dirty="0" lang="en-US"/>
          </a:p>
        </p:txBody>
      </p:sp>
      <p:sp>
        <p:nvSpPr>
          <p:cNvPr id="1048663" name="Slide Number Placeholder 3"/>
          <p:cNvSpPr>
            <a:spLocks noGrp="1"/>
          </p:cNvSpPr>
          <p:nvPr>
            <p:ph type="sldNum" sz="quarter" idx="10"/>
          </p:nvPr>
        </p:nvSpPr>
        <p:spPr/>
        <p:txBody>
          <a:bodyPr/>
          <a:p>
            <a:fld id="{D54E119E-52DB-4A26-8A11-193DD10D0464}" type="slidenum">
              <a:rPr lang="en-US" smtClean="0"/>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bg>
      <p:bgRef idx="1001">
        <a:schemeClr val="bg2"/>
      </p:bgRef>
    </p:bg>
    <p:spTree>
      <p:nvGrpSpPr>
        <p:cNvPr id="93" name=""/>
        <p:cNvGrpSpPr/>
        <p:nvPr/>
      </p:nvGrpSpPr>
      <p:grpSpPr>
        <a:xfrm>
          <a:off x="0" y="0"/>
          <a:ext cx="0" cy="0"/>
          <a:chOff x="0" y="0"/>
          <a:chExt cx="0" cy="0"/>
        </a:xfrm>
      </p:grpSpPr>
      <p:sp>
        <p:nvSpPr>
          <p:cNvPr id="1048726" name="Rectangle 6"/>
          <p:cNvSpPr/>
          <p:nvPr/>
        </p:nvSpPr>
        <p:spPr bwMode="white">
          <a:xfrm>
            <a:off x="0" y="5971032"/>
            <a:ext cx="9144000" cy="886968"/>
          </a:xfrm>
          <a:prstGeom prst="rect"/>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727" name="Rectangle 9"/>
          <p:cNvSpPr/>
          <p:nvPr/>
        </p:nvSpPr>
        <p:spPr>
          <a:xfrm>
            <a:off x="-9144" y="6053328"/>
            <a:ext cx="2249424" cy="713232"/>
          </a:xfrm>
          <a:prstGeom prst="rect"/>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728" name="Rectangle 10"/>
          <p:cNvSpPr/>
          <p:nvPr/>
        </p:nvSpPr>
        <p:spPr>
          <a:xfrm>
            <a:off x="2359152" y="6044184"/>
            <a:ext cx="6784848" cy="713232"/>
          </a:xfrm>
          <a:prstGeom prst="rect"/>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729" name="Title 7"/>
          <p:cNvSpPr>
            <a:spLocks noGrp="1"/>
          </p:cNvSpPr>
          <p:nvPr>
            <p:ph type="ctrTitle"/>
          </p:nvPr>
        </p:nvSpPr>
        <p:spPr>
          <a:xfrm>
            <a:off x="2362200" y="4038600"/>
            <a:ext cx="6477000" cy="1828800"/>
          </a:xfrm>
        </p:spPr>
        <p:txBody>
          <a:bodyPr anchor="b"/>
          <a:lstStyle>
            <a:lvl1pPr>
              <a:defRPr baseline="0" cap="all"/>
            </a:lvl1pPr>
          </a:lstStyle>
          <a:p>
            <a:r>
              <a:rPr kumimoji="0" lang="en-US" smtClean="0"/>
              <a:t>Click to edit Master title style</a:t>
            </a:r>
            <a:endParaRPr kumimoji="0" lang="en-US"/>
          </a:p>
        </p:txBody>
      </p:sp>
      <p:sp>
        <p:nvSpPr>
          <p:cNvPr id="1048730" name="Subtitle 8"/>
          <p:cNvSpPr>
            <a:spLocks noGrp="1"/>
          </p:cNvSpPr>
          <p:nvPr>
            <p:ph type="subTitle" idx="1"/>
          </p:nvPr>
        </p:nvSpPr>
        <p:spPr>
          <a:xfrm>
            <a:off x="2362200" y="6050037"/>
            <a:ext cx="6705600" cy="685800"/>
          </a:xfrm>
        </p:spPr>
        <p:txBody>
          <a:bodyPr anchor="ctr">
            <a:normAutofit/>
          </a:bodyPr>
          <a:lstStyle>
            <a:lvl1pPr algn="l" indent="0" marL="0">
              <a:buNone/>
              <a:defRPr sz="2600">
                <a:solidFill>
                  <a:srgbClr val="FFFFFF"/>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smtClean="0"/>
              <a:t>Click to edit Master subtitle style</a:t>
            </a:r>
            <a:endParaRPr kumimoji="0" lang="en-US"/>
          </a:p>
        </p:txBody>
      </p:sp>
      <p:sp>
        <p:nvSpPr>
          <p:cNvPr id="1048731"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D8BD707-D9CF-40AE-B4C6-C98DA3205C09}" type="datetimeFigureOut">
              <a:rPr lang="en-US" smtClean="0"/>
              <a:t>9/24/2025</a:t>
            </a:fld>
            <a:endParaRPr lang="en-US"/>
          </a:p>
        </p:txBody>
      </p:sp>
      <p:sp>
        <p:nvSpPr>
          <p:cNvPr id="1048732"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1048733"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6F15528-21DE-4FAA-801E-634DDDAF4B2B}" type="slidenum">
              <a:rPr lang="en-US" smtClean="0"/>
              <a:t>‹#›</a:t>
            </a:fld>
            <a:endParaRPr lang="en-US"/>
          </a:p>
        </p:txBody>
      </p:sp>
    </p:spTree>
  </p:cSld>
  <p:clrMapOvr>
    <a:overrideClrMapping accent1="accent1" accent2="accent2" accent3="accent3" accent4="accent4" accent5="accent5" accent6="accent6" bg1="dk1" bg2="dk2" tx1="lt1" tx2="lt2"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6" name=""/>
        <p:cNvGrpSpPr/>
        <p:nvPr/>
      </p:nvGrpSpPr>
      <p:grpSpPr>
        <a:xfrm>
          <a:off x="0" y="0"/>
          <a:ext cx="0" cy="0"/>
          <a:chOff x="0" y="0"/>
          <a:chExt cx="0" cy="0"/>
        </a:xfrm>
      </p:grpSpPr>
      <p:sp>
        <p:nvSpPr>
          <p:cNvPr id="1048752" name="Title 1"/>
          <p:cNvSpPr>
            <a:spLocks noGrp="1"/>
          </p:cNvSpPr>
          <p:nvPr>
            <p:ph type="title"/>
          </p:nvPr>
        </p:nvSpPr>
        <p:spPr/>
        <p:txBody>
          <a:bodyPr/>
          <a:p>
            <a:r>
              <a:rPr kumimoji="0" lang="en-US" smtClean="0"/>
              <a:t>Click to edit Master title style</a:t>
            </a:r>
            <a:endParaRPr kumimoji="0" lang="en-US"/>
          </a:p>
        </p:txBody>
      </p:sp>
      <p:sp>
        <p:nvSpPr>
          <p:cNvPr id="1048753" name="Vertical Text Placeholder 2"/>
          <p:cNvSpPr>
            <a:spLocks noGrp="1"/>
          </p:cNvSpPr>
          <p:nvPr>
            <p:ph type="body" orient="vert" idx="1"/>
          </p:nvPr>
        </p:nvSpPr>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754" name="Date Placeholder 3"/>
          <p:cNvSpPr>
            <a:spLocks noGrp="1"/>
          </p:cNvSpPr>
          <p:nvPr>
            <p:ph type="dt" sz="half" idx="10"/>
          </p:nvPr>
        </p:nvSpPr>
        <p:spPr/>
        <p:txBody>
          <a:bodyPr/>
          <a:p>
            <a:fld id="{1D8BD707-D9CF-40AE-B4C6-C98DA3205C09}" type="datetimeFigureOut">
              <a:rPr lang="en-US" smtClean="0"/>
              <a:t>9/24/2025</a:t>
            </a:fld>
            <a:endParaRPr lang="en-US"/>
          </a:p>
        </p:txBody>
      </p:sp>
      <p:sp>
        <p:nvSpPr>
          <p:cNvPr id="1048755" name="Footer Placeholder 4"/>
          <p:cNvSpPr>
            <a:spLocks noGrp="1"/>
          </p:cNvSpPr>
          <p:nvPr>
            <p:ph type="ftr" sz="quarter" idx="11"/>
          </p:nvPr>
        </p:nvSpPr>
        <p:spPr/>
        <p:txBody>
          <a:bodyPr/>
          <a:p>
            <a:endParaRPr lang="en-US"/>
          </a:p>
        </p:txBody>
      </p:sp>
      <p:sp>
        <p:nvSpPr>
          <p:cNvPr id="1048756"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type="vertTitleAndTx">
  <p:cSld name="Vertical Title and Text">
    <p:bg>
      <p:bgRef idx="1001">
        <a:schemeClr val="bg1"/>
      </p:bgRef>
    </p:bg>
    <p:spTree>
      <p:nvGrpSpPr>
        <p:cNvPr id="94" name=""/>
        <p:cNvGrpSpPr/>
        <p:nvPr/>
      </p:nvGrpSpPr>
      <p:grpSpPr>
        <a:xfrm>
          <a:off x="0" y="0"/>
          <a:ext cx="0" cy="0"/>
          <a:chOff x="0" y="0"/>
          <a:chExt cx="0" cy="0"/>
        </a:xfrm>
      </p:grpSpPr>
      <p:sp>
        <p:nvSpPr>
          <p:cNvPr id="1048734" name="Vertical Title 1"/>
          <p:cNvSpPr>
            <a:spLocks noGrp="1"/>
          </p:cNvSpPr>
          <p:nvPr>
            <p:ph type="title" orient="vert"/>
          </p:nvPr>
        </p:nvSpPr>
        <p:spPr>
          <a:xfrm>
            <a:off x="6553200" y="609600"/>
            <a:ext cx="2057400" cy="5516563"/>
          </a:xfrm>
        </p:spPr>
        <p:txBody>
          <a:bodyPr vert="eaVert"/>
          <a:p>
            <a:r>
              <a:rPr kumimoji="0" lang="en-US" smtClean="0"/>
              <a:t>Click to edit Master title style</a:t>
            </a:r>
            <a:endParaRPr kumimoji="0" lang="en-US"/>
          </a:p>
        </p:txBody>
      </p:sp>
      <p:sp>
        <p:nvSpPr>
          <p:cNvPr id="1048735" name="Vertical Text Placeholder 2"/>
          <p:cNvSpPr>
            <a:spLocks noGrp="1"/>
          </p:cNvSpPr>
          <p:nvPr>
            <p:ph type="body" orient="vert" idx="1"/>
          </p:nvPr>
        </p:nvSpPr>
        <p:spPr>
          <a:xfrm>
            <a:off x="457200" y="609600"/>
            <a:ext cx="5562600" cy="5516564"/>
          </a:xfrm>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736" name="Date Placeholder 3"/>
          <p:cNvSpPr>
            <a:spLocks noGrp="1"/>
          </p:cNvSpPr>
          <p:nvPr>
            <p:ph type="dt" sz="half" idx="10"/>
          </p:nvPr>
        </p:nvSpPr>
        <p:spPr>
          <a:xfrm>
            <a:off x="6553200" y="6248402"/>
            <a:ext cx="2209800" cy="365125"/>
          </a:xfrm>
        </p:spPr>
        <p:txBody>
          <a:bodyPr/>
          <a:p>
            <a:fld id="{1D8BD707-D9CF-40AE-B4C6-C98DA3205C09}" type="datetimeFigureOut">
              <a:rPr lang="en-US" smtClean="0"/>
              <a:t>9/24/2025</a:t>
            </a:fld>
            <a:endParaRPr lang="en-US"/>
          </a:p>
        </p:txBody>
      </p:sp>
      <p:sp>
        <p:nvSpPr>
          <p:cNvPr id="1048737" name="Footer Placeholder 4"/>
          <p:cNvSpPr>
            <a:spLocks noGrp="1"/>
          </p:cNvSpPr>
          <p:nvPr>
            <p:ph type="ftr" sz="quarter" idx="11"/>
          </p:nvPr>
        </p:nvSpPr>
        <p:spPr>
          <a:xfrm>
            <a:off x="457201" y="6248207"/>
            <a:ext cx="5573483" cy="365125"/>
          </a:xfrm>
        </p:spPr>
        <p:txBody>
          <a:bodyPr/>
          <a:p>
            <a:endParaRPr lang="en-US"/>
          </a:p>
        </p:txBody>
      </p:sp>
      <p:sp>
        <p:nvSpPr>
          <p:cNvPr id="1048738" name="Rectangle 6"/>
          <p:cNvSpPr/>
          <p:nvPr/>
        </p:nvSpPr>
        <p:spPr bwMode="white">
          <a:xfrm>
            <a:off x="6096318" y="0"/>
            <a:ext cx="320040" cy="6858000"/>
          </a:xfrm>
          <a:prstGeom prst="rect"/>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p:nvSpPr>
          <p:cNvPr id="1048739" name="Rectangle 7"/>
          <p:cNvSpPr/>
          <p:nvPr/>
        </p:nvSpPr>
        <p:spPr>
          <a:xfrm>
            <a:off x="6142038" y="609600"/>
            <a:ext cx="228600" cy="6248400"/>
          </a:xfrm>
          <a:prstGeom prst="rect"/>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p:nvSpPr>
          <p:cNvPr id="1048740" name="Rectangle 8"/>
          <p:cNvSpPr/>
          <p:nvPr/>
        </p:nvSpPr>
        <p:spPr>
          <a:xfrm>
            <a:off x="6142038" y="0"/>
            <a:ext cx="228600" cy="533400"/>
          </a:xfrm>
          <a:prstGeom prst="rect"/>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p:nvSpPr>
          <p:cNvPr id="1048741" name="Slide Number Placeholder 5"/>
          <p:cNvSpPr>
            <a:spLocks noGrp="1"/>
          </p:cNvSpPr>
          <p:nvPr>
            <p:ph type="sldNum" sz="quarter" idx="12"/>
          </p:nvPr>
        </p:nvSpPr>
        <p:spPr>
          <a:xfrm rot="5400000">
            <a:off x="5989638" y="144462"/>
            <a:ext cx="533400" cy="244476"/>
          </a:xfrm>
        </p:spPr>
        <p:txBody>
          <a:bodyPr/>
          <a:p>
            <a:fld id="{B6F15528-21DE-4FAA-801E-634DDDAF4B2B}" type="slidenum">
              <a:rPr lang="en-US" smtClean="0"/>
              <a:t>‹#›</a:t>
            </a:fld>
            <a:endParaRPr lang="en-US"/>
          </a:p>
        </p:txBody>
      </p:sp>
    </p:spTree>
  </p:cSld>
  <p:clrMapOvr>
    <a:overrideClrMapping accent1="accent1" accent2="accent2" accent3="accent3" accent4="accent4" accent5="accent5" accent6="accent6" bg1="lt1" bg2="lt2" tx1="dk1" tx2="dk2"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4" name=""/>
        <p:cNvGrpSpPr/>
        <p:nvPr/>
      </p:nvGrpSpPr>
      <p:grpSpPr>
        <a:xfrm>
          <a:off x="0" y="0"/>
          <a:ext cx="0" cy="0"/>
          <a:chOff x="0" y="0"/>
          <a:chExt cx="0" cy="0"/>
        </a:xfrm>
      </p:grpSpPr>
      <p:sp>
        <p:nvSpPr>
          <p:cNvPr id="1048584" name="Title 1"/>
          <p:cNvSpPr>
            <a:spLocks noGrp="1"/>
          </p:cNvSpPr>
          <p:nvPr>
            <p:ph type="title"/>
          </p:nvPr>
        </p:nvSpPr>
        <p:spPr>
          <a:xfrm>
            <a:off x="612648" y="228600"/>
            <a:ext cx="8153400" cy="990600"/>
          </a:xfrm>
        </p:spPr>
        <p:txBody>
          <a:bodyPr/>
          <a:p>
            <a:r>
              <a:rPr kumimoji="0" lang="en-US" smtClean="0"/>
              <a:t>Click to edit Master title style</a:t>
            </a:r>
            <a:endParaRPr kumimoji="0" lang="en-US"/>
          </a:p>
        </p:txBody>
      </p:sp>
      <p:sp>
        <p:nvSpPr>
          <p:cNvPr id="1048585" name="Date Placeholder 3"/>
          <p:cNvSpPr>
            <a:spLocks noGrp="1"/>
          </p:cNvSpPr>
          <p:nvPr>
            <p:ph type="dt" sz="half" idx="10"/>
          </p:nvPr>
        </p:nvSpPr>
        <p:spPr/>
        <p:txBody>
          <a:bodyPr/>
          <a:p>
            <a:fld id="{1D8BD707-D9CF-40AE-B4C6-C98DA3205C09}" type="datetimeFigureOut">
              <a:rPr lang="en-US" smtClean="0"/>
              <a:t>9/24/2025</a:t>
            </a:fld>
            <a:endParaRPr lang="en-US"/>
          </a:p>
        </p:txBody>
      </p:sp>
      <p:sp>
        <p:nvSpPr>
          <p:cNvPr id="1048586" name="Footer Placeholder 4"/>
          <p:cNvSpPr>
            <a:spLocks noGrp="1"/>
          </p:cNvSpPr>
          <p:nvPr>
            <p:ph type="ftr" sz="quarter" idx="11"/>
          </p:nvPr>
        </p:nvSpPr>
        <p:spPr/>
        <p:txBody>
          <a:bodyPr/>
          <a:p>
            <a:endParaRPr lang="en-US"/>
          </a:p>
        </p:txBody>
      </p:sp>
      <p:sp>
        <p:nvSpPr>
          <p:cNvPr id="1048587"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t>‹#›</a:t>
            </a:fld>
            <a:endParaRPr lang="en-US"/>
          </a:p>
        </p:txBody>
      </p:sp>
      <p:sp>
        <p:nvSpPr>
          <p:cNvPr id="1048588" name="Content Placeholder 7"/>
          <p:cNvSpPr>
            <a:spLocks noGrp="1"/>
          </p:cNvSpPr>
          <p:nvPr>
            <p:ph sz="quarter" idx="1"/>
          </p:nvPr>
        </p:nvSpPr>
        <p:spPr>
          <a:xfrm>
            <a:off x="612648" y="1600200"/>
            <a:ext cx="8153400" cy="4495800"/>
          </a:xfrm>
        </p:spPr>
        <p:txBody>
          <a:bodyPr/>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type="secHead">
  <p:cSld name="Section Header">
    <p:bg>
      <p:bgRef idx="1003">
        <a:schemeClr val="bg1"/>
      </p:bgRef>
    </p:bg>
    <p:spTree>
      <p:nvGrpSpPr>
        <p:cNvPr id="97" name=""/>
        <p:cNvGrpSpPr/>
        <p:nvPr/>
      </p:nvGrpSpPr>
      <p:grpSpPr>
        <a:xfrm>
          <a:off x="0" y="0"/>
          <a:ext cx="0" cy="0"/>
          <a:chOff x="0" y="0"/>
          <a:chExt cx="0" cy="0"/>
        </a:xfrm>
      </p:grpSpPr>
      <p:sp>
        <p:nvSpPr>
          <p:cNvPr id="1048757" name="Text Placeholder 2"/>
          <p:cNvSpPr>
            <a:spLocks noGrp="1"/>
          </p:cNvSpPr>
          <p:nvPr>
            <p:ph type="body" idx="1"/>
          </p:nvPr>
        </p:nvSpPr>
        <p:spPr>
          <a:xfrm>
            <a:off x="1371600" y="2743200"/>
            <a:ext cx="7123113" cy="1673225"/>
          </a:xfrm>
        </p:spPr>
        <p:txBody>
          <a:bodyPr anchor="t"/>
          <a:lstStyle>
            <a:lvl1pPr indent="0" marL="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smtClean="0"/>
              <a:t>Click to edit Master text styles</a:t>
            </a:r>
          </a:p>
        </p:txBody>
      </p:sp>
      <p:sp>
        <p:nvSpPr>
          <p:cNvPr id="1048758" name="Rectangle 6"/>
          <p:cNvSpPr/>
          <p:nvPr/>
        </p:nvSpPr>
        <p:spPr bwMode="white">
          <a:xfrm>
            <a:off x="0" y="1524000"/>
            <a:ext cx="9144000" cy="1143000"/>
          </a:xfrm>
          <a:prstGeom prst="rect"/>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759" name="Rectangle 7"/>
          <p:cNvSpPr/>
          <p:nvPr/>
        </p:nvSpPr>
        <p:spPr>
          <a:xfrm>
            <a:off x="0" y="1600200"/>
            <a:ext cx="1295400" cy="990600"/>
          </a:xfrm>
          <a:prstGeom prst="rect"/>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760" name="Rectangle 8"/>
          <p:cNvSpPr/>
          <p:nvPr/>
        </p:nvSpPr>
        <p:spPr>
          <a:xfrm>
            <a:off x="1371600" y="1600200"/>
            <a:ext cx="7772400" cy="990600"/>
          </a:xfrm>
          <a:prstGeom prst="rect"/>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761" name="Title 1"/>
          <p:cNvSpPr>
            <a:spLocks noGrp="1"/>
          </p:cNvSpPr>
          <p:nvPr>
            <p:ph type="title"/>
          </p:nvPr>
        </p:nvSpPr>
        <p:spPr>
          <a:xfrm>
            <a:off x="1371600" y="1600200"/>
            <a:ext cx="7620000" cy="990600"/>
          </a:xfrm>
        </p:spPr>
        <p:txBody>
          <a:bodyPr/>
          <a:lstStyle>
            <a:lvl1pPr algn="l">
              <a:buNone/>
              <a:defRPr b="0" cap="none" sz="4400">
                <a:solidFill>
                  <a:srgbClr val="FFFFFF"/>
                </a:solidFill>
              </a:defRPr>
            </a:lvl1pPr>
          </a:lstStyle>
          <a:p>
            <a:r>
              <a:rPr kumimoji="0" lang="en-US" smtClean="0"/>
              <a:t>Click to edit Master title style</a:t>
            </a:r>
            <a:endParaRPr kumimoji="0" lang="en-US"/>
          </a:p>
        </p:txBody>
      </p:sp>
      <p:sp>
        <p:nvSpPr>
          <p:cNvPr id="1048762" name="Date Placeholder 11"/>
          <p:cNvSpPr>
            <a:spLocks noGrp="1"/>
          </p:cNvSpPr>
          <p:nvPr>
            <p:ph type="dt" sz="half" idx="10"/>
          </p:nvPr>
        </p:nvSpPr>
        <p:spPr/>
        <p:txBody>
          <a:bodyPr/>
          <a:p>
            <a:fld id="{1D8BD707-D9CF-40AE-B4C6-C98DA3205C09}" type="datetimeFigureOut">
              <a:rPr lang="en-US" smtClean="0"/>
              <a:t>9/24/2025</a:t>
            </a:fld>
            <a:endParaRPr lang="en-US"/>
          </a:p>
        </p:txBody>
      </p:sp>
      <p:sp>
        <p:nvSpPr>
          <p:cNvPr id="104876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6F15528-21DE-4FAA-801E-634DDDAF4B2B}" type="slidenum">
              <a:rPr lang="en-US" smtClean="0"/>
              <a:t>‹#›</a:t>
            </a:fld>
            <a:endParaRPr lang="en-US"/>
          </a:p>
        </p:txBody>
      </p:sp>
      <p:sp>
        <p:nvSpPr>
          <p:cNvPr id="1048764" name="Footer Placeholder 13"/>
          <p:cNvSpPr>
            <a:spLocks noGrp="1"/>
          </p:cNvSpPr>
          <p:nvPr>
            <p:ph type="ftr" sz="quarter" idx="12"/>
          </p:nvPr>
        </p:nvSpPr>
        <p:spPr/>
        <p:txBody>
          <a:bodyPr/>
          <a:p>
            <a:endParaRPr lang="en-US"/>
          </a:p>
        </p:txBody>
      </p:sp>
    </p:spTree>
  </p:cSld>
  <p:clrMapOvr>
    <a:overrideClrMapping accent1="accent1" accent2="accent2" accent3="accent3" accent4="accent4" accent5="accent5" accent6="accent6" bg1="lt1" bg2="lt2" tx1="dk1" tx2="dk2"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8" name=""/>
        <p:cNvGrpSpPr/>
        <p:nvPr/>
      </p:nvGrpSpPr>
      <p:grpSpPr>
        <a:xfrm>
          <a:off x="0" y="0"/>
          <a:ext cx="0" cy="0"/>
          <a:chOff x="0" y="0"/>
          <a:chExt cx="0" cy="0"/>
        </a:xfrm>
      </p:grpSpPr>
      <p:sp>
        <p:nvSpPr>
          <p:cNvPr id="1048765" name="Title 1"/>
          <p:cNvSpPr>
            <a:spLocks noGrp="1"/>
          </p:cNvSpPr>
          <p:nvPr>
            <p:ph type="title"/>
          </p:nvPr>
        </p:nvSpPr>
        <p:spPr/>
        <p:txBody>
          <a:bodyPr/>
          <a:p>
            <a:r>
              <a:rPr kumimoji="0" lang="en-US" smtClean="0"/>
              <a:t>Click to edit Master title style</a:t>
            </a:r>
            <a:endParaRPr kumimoji="0" lang="en-US"/>
          </a:p>
        </p:txBody>
      </p:sp>
      <p:sp>
        <p:nvSpPr>
          <p:cNvPr id="1048766" name="Content Placeholder 8"/>
          <p:cNvSpPr>
            <a:spLocks noGrp="1"/>
          </p:cNvSpPr>
          <p:nvPr>
            <p:ph sz="quarter" idx="1"/>
          </p:nvPr>
        </p:nvSpPr>
        <p:spPr>
          <a:xfrm>
            <a:off x="609600" y="1589567"/>
            <a:ext cx="3886200" cy="4572000"/>
          </a:xfrm>
        </p:spPr>
        <p:txBody>
          <a:bodyPr/>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767" name="Content Placeholder 10"/>
          <p:cNvSpPr>
            <a:spLocks noGrp="1"/>
          </p:cNvSpPr>
          <p:nvPr>
            <p:ph sz="quarter" idx="2"/>
          </p:nvPr>
        </p:nvSpPr>
        <p:spPr>
          <a:xfrm>
            <a:off x="4844901" y="1589567"/>
            <a:ext cx="3886200" cy="4572000"/>
          </a:xfrm>
        </p:spPr>
        <p:txBody>
          <a:bodyPr/>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768" name="Date Placeholder 7"/>
          <p:cNvSpPr>
            <a:spLocks noGrp="1"/>
          </p:cNvSpPr>
          <p:nvPr>
            <p:ph type="dt" sz="half" idx="15"/>
          </p:nvPr>
        </p:nvSpPr>
        <p:spPr/>
        <p:txBody>
          <a:bodyPr rtlCol="0"/>
          <a:p>
            <a:fld id="{1D8BD707-D9CF-40AE-B4C6-C98DA3205C09}" type="datetimeFigureOut">
              <a:rPr lang="en-US" smtClean="0"/>
              <a:t>9/24/2025</a:t>
            </a:fld>
            <a:endParaRPr lang="en-US"/>
          </a:p>
        </p:txBody>
      </p:sp>
      <p:sp>
        <p:nvSpPr>
          <p:cNvPr id="1048769" name="Slide Number Placeholder 9"/>
          <p:cNvSpPr>
            <a:spLocks noGrp="1"/>
          </p:cNvSpPr>
          <p:nvPr>
            <p:ph type="sldNum" sz="quarter" idx="16"/>
          </p:nvPr>
        </p:nvSpPr>
        <p:spPr/>
        <p:txBody>
          <a:bodyPr rtlCol="0"/>
          <a:p>
            <a:fld id="{B6F15528-21DE-4FAA-801E-634DDDAF4B2B}" type="slidenum">
              <a:rPr lang="en-US" smtClean="0"/>
              <a:t>‹#›</a:t>
            </a:fld>
            <a:endParaRPr lang="en-US"/>
          </a:p>
        </p:txBody>
      </p:sp>
      <p:sp>
        <p:nvSpPr>
          <p:cNvPr id="1048770" name="Footer Placeholder 11"/>
          <p:cNvSpPr>
            <a:spLocks noGrp="1"/>
          </p:cNvSpPr>
          <p:nvPr>
            <p:ph type="ftr" sz="quarter" idx="17"/>
          </p:nvPr>
        </p:nvSpPr>
        <p:spPr/>
        <p:txBody>
          <a:bodyPr rtlCol="0"/>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9" name=""/>
        <p:cNvGrpSpPr/>
        <p:nvPr/>
      </p:nvGrpSpPr>
      <p:grpSpPr>
        <a:xfrm>
          <a:off x="0" y="0"/>
          <a:ext cx="0" cy="0"/>
          <a:chOff x="0" y="0"/>
          <a:chExt cx="0" cy="0"/>
        </a:xfrm>
      </p:grpSpPr>
      <p:sp>
        <p:nvSpPr>
          <p:cNvPr id="1048771" name="Title 1"/>
          <p:cNvSpPr>
            <a:spLocks noGrp="1"/>
          </p:cNvSpPr>
          <p:nvPr>
            <p:ph type="title"/>
          </p:nvPr>
        </p:nvSpPr>
        <p:spPr>
          <a:xfrm>
            <a:off x="533400" y="273050"/>
            <a:ext cx="8153400" cy="869950"/>
          </a:xfrm>
        </p:spPr>
        <p:txBody>
          <a:bodyPr anchor="ctr"/>
          <a:p>
            <a:r>
              <a:rPr kumimoji="0" lang="en-US" smtClean="0"/>
              <a:t>Click to edit Master title style</a:t>
            </a:r>
            <a:endParaRPr kumimoji="0" lang="en-US"/>
          </a:p>
        </p:txBody>
      </p:sp>
      <p:sp>
        <p:nvSpPr>
          <p:cNvPr id="1048772" name="Content Placeholder 10"/>
          <p:cNvSpPr>
            <a:spLocks noGrp="1"/>
          </p:cNvSpPr>
          <p:nvPr>
            <p:ph sz="quarter" idx="2"/>
          </p:nvPr>
        </p:nvSpPr>
        <p:spPr>
          <a:xfrm>
            <a:off x="609600" y="2438400"/>
            <a:ext cx="3886200" cy="3581400"/>
          </a:xfrm>
        </p:spPr>
        <p:txBody>
          <a:bodyPr/>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773" name="Content Placeholder 12"/>
          <p:cNvSpPr>
            <a:spLocks noGrp="1"/>
          </p:cNvSpPr>
          <p:nvPr>
            <p:ph sz="quarter" idx="4"/>
          </p:nvPr>
        </p:nvSpPr>
        <p:spPr>
          <a:xfrm>
            <a:off x="4800600" y="2438400"/>
            <a:ext cx="3886200" cy="3581400"/>
          </a:xfrm>
        </p:spPr>
        <p:txBody>
          <a:bodyPr/>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774" name="Date Placeholder 9"/>
          <p:cNvSpPr>
            <a:spLocks noGrp="1"/>
          </p:cNvSpPr>
          <p:nvPr>
            <p:ph type="dt" sz="half" idx="15"/>
          </p:nvPr>
        </p:nvSpPr>
        <p:spPr/>
        <p:txBody>
          <a:bodyPr rtlCol="0"/>
          <a:p>
            <a:fld id="{1D8BD707-D9CF-40AE-B4C6-C98DA3205C09}" type="datetimeFigureOut">
              <a:rPr lang="en-US" smtClean="0"/>
              <a:t>9/24/2025</a:t>
            </a:fld>
            <a:endParaRPr lang="en-US"/>
          </a:p>
        </p:txBody>
      </p:sp>
      <p:sp>
        <p:nvSpPr>
          <p:cNvPr id="1048775" name="Slide Number Placeholder 11"/>
          <p:cNvSpPr>
            <a:spLocks noGrp="1"/>
          </p:cNvSpPr>
          <p:nvPr>
            <p:ph type="sldNum" sz="quarter" idx="16"/>
          </p:nvPr>
        </p:nvSpPr>
        <p:spPr/>
        <p:txBody>
          <a:bodyPr rtlCol="0"/>
          <a:p>
            <a:fld id="{B6F15528-21DE-4FAA-801E-634DDDAF4B2B}" type="slidenum">
              <a:rPr lang="en-US" smtClean="0"/>
              <a:t>‹#›</a:t>
            </a:fld>
            <a:endParaRPr lang="en-US"/>
          </a:p>
        </p:txBody>
      </p:sp>
      <p:sp>
        <p:nvSpPr>
          <p:cNvPr id="1048776" name="Footer Placeholder 13"/>
          <p:cNvSpPr>
            <a:spLocks noGrp="1"/>
          </p:cNvSpPr>
          <p:nvPr>
            <p:ph type="ftr" sz="quarter" idx="17"/>
          </p:nvPr>
        </p:nvSpPr>
        <p:spPr/>
        <p:txBody>
          <a:bodyPr rtlCol="0"/>
          <a:p>
            <a:endParaRPr lang="en-US"/>
          </a:p>
        </p:txBody>
      </p:sp>
      <p:sp>
        <p:nvSpPr>
          <p:cNvPr id="1048777" name="Text Placeholder 15"/>
          <p:cNvSpPr>
            <a:spLocks noGrp="1"/>
          </p:cNvSpPr>
          <p:nvPr>
            <p:ph type="body" sz="quarter" idx="1"/>
          </p:nvPr>
        </p:nvSpPr>
        <p:spPr>
          <a:xfrm>
            <a:off x="609600" y="1752600"/>
            <a:ext cx="3886200" cy="640080"/>
          </a:xfrm>
          <a:solidFill>
            <a:schemeClr val="accent2"/>
          </a:solidFill>
        </p:spPr>
        <p:txBody>
          <a:bodyPr anchor="ctr" rtlCol="0"/>
          <a:lstStyle>
            <a:lvl1pPr indent="0" marL="0">
              <a:buFontTx/>
              <a:buNone/>
              <a:defRPr b="1" sz="2000">
                <a:solidFill>
                  <a:srgbClr val="FFFFFF"/>
                </a:solidFill>
              </a:defRPr>
            </a:lvl1pPr>
          </a:lstStyle>
          <a:p>
            <a:pPr eaLnBrk="1" hangingPunct="1" latinLnBrk="0" lvl="0"/>
            <a:r>
              <a:rPr kumimoji="0" lang="en-US" smtClean="0"/>
              <a:t>Click to edit Master text styles</a:t>
            </a:r>
          </a:p>
        </p:txBody>
      </p:sp>
      <p:sp>
        <p:nvSpPr>
          <p:cNvPr id="1048778" name="Text Placeholder 14"/>
          <p:cNvSpPr>
            <a:spLocks noGrp="1"/>
          </p:cNvSpPr>
          <p:nvPr>
            <p:ph type="body" sz="quarter" idx="3"/>
          </p:nvPr>
        </p:nvSpPr>
        <p:spPr>
          <a:xfrm>
            <a:off x="4800600" y="1752600"/>
            <a:ext cx="3886200" cy="640080"/>
          </a:xfrm>
          <a:solidFill>
            <a:schemeClr val="accent4"/>
          </a:solidFill>
        </p:spPr>
        <p:txBody>
          <a:bodyPr anchor="ctr" rtlCol="0"/>
          <a:lstStyle>
            <a:lvl1pPr indent="0" marL="0">
              <a:buFontTx/>
              <a:buNone/>
              <a:defRPr b="1" sz="2000">
                <a:solidFill>
                  <a:srgbClr val="FFFFFF"/>
                </a:solidFill>
              </a:defRPr>
            </a:lvl1pPr>
          </a:lstStyle>
          <a:p>
            <a:pPr eaLnBrk="1" hangingPunct="1" latinLnBrk="0" lvl="0"/>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56" name=""/>
        <p:cNvGrpSpPr/>
        <p:nvPr/>
      </p:nvGrpSpPr>
      <p:grpSpPr>
        <a:xfrm>
          <a:off x="0" y="0"/>
          <a:ext cx="0" cy="0"/>
          <a:chOff x="0" y="0"/>
          <a:chExt cx="0" cy="0"/>
        </a:xfrm>
      </p:grpSpPr>
      <p:sp>
        <p:nvSpPr>
          <p:cNvPr id="1048618" name="Title 1"/>
          <p:cNvSpPr>
            <a:spLocks noGrp="1"/>
          </p:cNvSpPr>
          <p:nvPr>
            <p:ph type="title"/>
          </p:nvPr>
        </p:nvSpPr>
        <p:spPr/>
        <p:txBody>
          <a:bodyPr/>
          <a:p>
            <a:r>
              <a:rPr kumimoji="0" lang="en-US" smtClean="0"/>
              <a:t>Click to edit Master title style</a:t>
            </a:r>
            <a:endParaRPr kumimoji="0" lang="en-US"/>
          </a:p>
        </p:txBody>
      </p:sp>
      <p:sp>
        <p:nvSpPr>
          <p:cNvPr id="1048619" name="Date Placeholder 2"/>
          <p:cNvSpPr>
            <a:spLocks noGrp="1"/>
          </p:cNvSpPr>
          <p:nvPr>
            <p:ph type="dt" sz="half" idx="10"/>
          </p:nvPr>
        </p:nvSpPr>
        <p:spPr/>
        <p:txBody>
          <a:bodyPr/>
          <a:p>
            <a:fld id="{1D8BD707-D9CF-40AE-B4C6-C98DA3205C09}" type="datetimeFigureOut">
              <a:rPr lang="en-US" smtClean="0"/>
              <a:t>9/24/2025</a:t>
            </a:fld>
            <a:endParaRPr lang="en-US"/>
          </a:p>
        </p:txBody>
      </p:sp>
      <p:sp>
        <p:nvSpPr>
          <p:cNvPr id="1048620" name="Footer Placeholder 3"/>
          <p:cNvSpPr>
            <a:spLocks noGrp="1"/>
          </p:cNvSpPr>
          <p:nvPr>
            <p:ph type="ftr" sz="quarter" idx="11"/>
          </p:nvPr>
        </p:nvSpPr>
        <p:spPr/>
        <p:txBody>
          <a:bodyPr/>
          <a:p>
            <a:endParaRPr lang="en-US"/>
          </a:p>
        </p:txBody>
      </p:sp>
      <p:sp>
        <p:nvSpPr>
          <p:cNvPr id="1048621"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type="blank">
  <p:cSld name="Blank">
    <p:spTree>
      <p:nvGrpSpPr>
        <p:cNvPr id="59" name=""/>
        <p:cNvGrpSpPr/>
        <p:nvPr/>
      </p:nvGrpSpPr>
      <p:grpSpPr>
        <a:xfrm>
          <a:off x="0" y="0"/>
          <a:ext cx="0" cy="0"/>
          <a:chOff x="0" y="0"/>
          <a:chExt cx="0" cy="0"/>
        </a:xfrm>
      </p:grpSpPr>
      <p:sp>
        <p:nvSpPr>
          <p:cNvPr id="1048628" name="Date Placeholder 1"/>
          <p:cNvSpPr>
            <a:spLocks noGrp="1"/>
          </p:cNvSpPr>
          <p:nvPr>
            <p:ph type="dt" sz="half" idx="10"/>
          </p:nvPr>
        </p:nvSpPr>
        <p:spPr/>
        <p:txBody>
          <a:bodyPr/>
          <a:p>
            <a:fld id="{1D8BD707-D9CF-40AE-B4C6-C98DA3205C09}" type="datetimeFigureOut">
              <a:rPr lang="en-US" smtClean="0"/>
              <a:t>9/24/2025</a:t>
            </a:fld>
            <a:endParaRPr lang="en-US"/>
          </a:p>
        </p:txBody>
      </p:sp>
      <p:sp>
        <p:nvSpPr>
          <p:cNvPr id="1048629" name="Footer Placeholder 2"/>
          <p:cNvSpPr>
            <a:spLocks noGrp="1"/>
          </p:cNvSpPr>
          <p:nvPr>
            <p:ph type="ftr" sz="quarter" idx="11"/>
          </p:nvPr>
        </p:nvSpPr>
        <p:spPr/>
        <p:txBody>
          <a:bodyPr/>
          <a:p>
            <a:endParaRPr lang="en-US"/>
          </a:p>
        </p:txBody>
      </p:sp>
      <p:sp>
        <p:nvSpPr>
          <p:cNvPr id="1048630"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00" name=""/>
        <p:cNvGrpSpPr/>
        <p:nvPr/>
      </p:nvGrpSpPr>
      <p:grpSpPr>
        <a:xfrm>
          <a:off x="0" y="0"/>
          <a:ext cx="0" cy="0"/>
          <a:chOff x="0" y="0"/>
          <a:chExt cx="0" cy="0"/>
        </a:xfrm>
      </p:grpSpPr>
      <p:sp>
        <p:nvSpPr>
          <p:cNvPr id="1048779" name="Title 1"/>
          <p:cNvSpPr>
            <a:spLocks noGrp="1"/>
          </p:cNvSpPr>
          <p:nvPr>
            <p:ph type="title"/>
          </p:nvPr>
        </p:nvSpPr>
        <p:spPr>
          <a:xfrm>
            <a:off x="609600" y="273050"/>
            <a:ext cx="8077200" cy="869950"/>
          </a:xfrm>
        </p:spPr>
        <p:txBody>
          <a:bodyPr anchor="ctr"/>
          <a:lstStyle>
            <a:lvl1pPr algn="l">
              <a:buNone/>
              <a:defRPr b="0" sz="4400"/>
            </a:lvl1pPr>
          </a:lstStyle>
          <a:p>
            <a:r>
              <a:rPr kumimoji="0" lang="en-US" smtClean="0"/>
              <a:t>Click to edit Master title style</a:t>
            </a:r>
            <a:endParaRPr kumimoji="0" lang="en-US"/>
          </a:p>
        </p:txBody>
      </p:sp>
      <p:sp>
        <p:nvSpPr>
          <p:cNvPr id="1048780" name="Date Placeholder 4"/>
          <p:cNvSpPr>
            <a:spLocks noGrp="1"/>
          </p:cNvSpPr>
          <p:nvPr>
            <p:ph type="dt" sz="half" idx="10"/>
          </p:nvPr>
        </p:nvSpPr>
        <p:spPr/>
        <p:txBody>
          <a:bodyPr/>
          <a:p>
            <a:fld id="{1D8BD707-D9CF-40AE-B4C6-C98DA3205C09}" type="datetimeFigureOut">
              <a:rPr lang="en-US" smtClean="0"/>
              <a:t>9/24/2025</a:t>
            </a:fld>
            <a:endParaRPr lang="en-US"/>
          </a:p>
        </p:txBody>
      </p:sp>
      <p:sp>
        <p:nvSpPr>
          <p:cNvPr id="1048781" name="Footer Placeholder 5"/>
          <p:cNvSpPr>
            <a:spLocks noGrp="1"/>
          </p:cNvSpPr>
          <p:nvPr>
            <p:ph type="ftr" sz="quarter" idx="11"/>
          </p:nvPr>
        </p:nvSpPr>
        <p:spPr/>
        <p:txBody>
          <a:bodyPr/>
          <a:p>
            <a:endParaRPr lang="en-US"/>
          </a:p>
        </p:txBody>
      </p:sp>
      <p:sp>
        <p:nvSpPr>
          <p:cNvPr id="1048782"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t>‹#›</a:t>
            </a:fld>
            <a:endParaRPr lang="en-US"/>
          </a:p>
        </p:txBody>
      </p:sp>
      <p:sp>
        <p:nvSpPr>
          <p:cNvPr id="104878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bIns="91440" lIns="137160" rIns="137160" tIns="182880"/>
          <a:lstStyle>
            <a:lvl1pPr indent="0" marL="0">
              <a:spcAft>
                <a:spcPts val="1000"/>
              </a:spcAft>
              <a:buNone/>
              <a:defRPr sz="1800"/>
            </a:lvl1pPr>
            <a:lvl2pPr>
              <a:buNone/>
              <a:defRPr sz="1200"/>
            </a:lvl2pPr>
            <a:lvl3pPr>
              <a:buNone/>
              <a:defRPr sz="1000"/>
            </a:lvl3pPr>
            <a:lvl4pPr>
              <a:buNone/>
              <a:defRPr sz="900"/>
            </a:lvl4pPr>
            <a:lvl5pPr>
              <a:buNone/>
              <a:defRPr sz="900"/>
            </a:lvl5pPr>
          </a:lstStyle>
          <a:p>
            <a:pPr eaLnBrk="1" hangingPunct="1" latinLnBrk="0" lvl="0"/>
            <a:r>
              <a:rPr kumimoji="0" lang="en-US" smtClean="0"/>
              <a:t>Click to edit Master text styles</a:t>
            </a:r>
          </a:p>
        </p:txBody>
      </p:sp>
      <p:sp>
        <p:nvSpPr>
          <p:cNvPr id="1048784" name="Content Placeholder 8"/>
          <p:cNvSpPr>
            <a:spLocks noGrp="1"/>
          </p:cNvSpPr>
          <p:nvPr>
            <p:ph sz="quarter" idx="1"/>
          </p:nvPr>
        </p:nvSpPr>
        <p:spPr>
          <a:xfrm>
            <a:off x="2362200" y="1752600"/>
            <a:ext cx="6400800" cy="4419600"/>
          </a:xfrm>
        </p:spPr>
        <p:txBody>
          <a:bodyPr/>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bg>
      <p:bgRef idx="1003">
        <a:schemeClr val="bg2"/>
      </p:bgRef>
    </p:bg>
    <p:spTree>
      <p:nvGrpSpPr>
        <p:cNvPr id="95" name=""/>
        <p:cNvGrpSpPr/>
        <p:nvPr/>
      </p:nvGrpSpPr>
      <p:grpSpPr>
        <a:xfrm>
          <a:off x="0" y="0"/>
          <a:ext cx="0" cy="0"/>
          <a:chOff x="0" y="0"/>
          <a:chExt cx="0" cy="0"/>
        </a:xfrm>
      </p:grpSpPr>
      <p:sp>
        <p:nvSpPr>
          <p:cNvPr id="1048742" name="Text Placeholder 3"/>
          <p:cNvSpPr>
            <a:spLocks noGrp="1"/>
          </p:cNvSpPr>
          <p:nvPr>
            <p:ph type="body" sz="half" idx="2"/>
          </p:nvPr>
        </p:nvSpPr>
        <p:spPr>
          <a:xfrm>
            <a:off x="1600200" y="5486400"/>
            <a:ext cx="7315200" cy="685800"/>
          </a:xfrm>
        </p:spPr>
        <p:txBody>
          <a:bodyPr/>
          <a:lstStyle>
            <a:lvl1pPr indent="0" marL="0">
              <a:buFontTx/>
              <a:buNone/>
              <a:defRPr sz="1700"/>
            </a:lvl1pPr>
            <a:lvl2pPr>
              <a:buFontTx/>
              <a:buNone/>
              <a:defRPr sz="1200"/>
            </a:lvl2pPr>
            <a:lvl3pPr>
              <a:buFontTx/>
              <a:buNone/>
              <a:defRPr sz="1000"/>
            </a:lvl3pPr>
            <a:lvl4pPr>
              <a:buFontTx/>
              <a:buNone/>
              <a:defRPr sz="900"/>
            </a:lvl4pPr>
            <a:lvl5pPr>
              <a:buFontTx/>
              <a:buNone/>
              <a:defRPr sz="900"/>
            </a:lvl5pPr>
          </a:lstStyle>
          <a:p>
            <a:pPr eaLnBrk="1" hangingPunct="1" latinLnBrk="0" lvl="0"/>
            <a:r>
              <a:rPr kumimoji="0" lang="en-US" smtClean="0"/>
              <a:t>Click to edit Master text styles</a:t>
            </a:r>
          </a:p>
        </p:txBody>
      </p:sp>
      <p:sp>
        <p:nvSpPr>
          <p:cNvPr id="1048743" name="Rectangle 7"/>
          <p:cNvSpPr/>
          <p:nvPr/>
        </p:nvSpPr>
        <p:spPr bwMode="white">
          <a:xfrm>
            <a:off x="-9144" y="4572000"/>
            <a:ext cx="9144000" cy="886968"/>
          </a:xfrm>
          <a:prstGeom prst="rect"/>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744" name="Rectangle 8"/>
          <p:cNvSpPr/>
          <p:nvPr/>
        </p:nvSpPr>
        <p:spPr>
          <a:xfrm>
            <a:off x="-9144" y="4663440"/>
            <a:ext cx="1463040" cy="713232"/>
          </a:xfrm>
          <a:prstGeom prst="rect"/>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745" name="Rectangle 9"/>
          <p:cNvSpPr/>
          <p:nvPr/>
        </p:nvSpPr>
        <p:spPr>
          <a:xfrm>
            <a:off x="1545336" y="4654296"/>
            <a:ext cx="7598664" cy="713232"/>
          </a:xfrm>
          <a:prstGeom prst="rect"/>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746" name="Title 1"/>
          <p:cNvSpPr>
            <a:spLocks noGrp="1"/>
          </p:cNvSpPr>
          <p:nvPr>
            <p:ph type="title"/>
          </p:nvPr>
        </p:nvSpPr>
        <p:spPr>
          <a:xfrm>
            <a:off x="1600200" y="4648200"/>
            <a:ext cx="7315200" cy="685800"/>
          </a:xfrm>
        </p:spPr>
        <p:txBody>
          <a:bodyPr anchor="ctr"/>
          <a:lstStyle>
            <a:lvl1pPr algn="l">
              <a:buNone/>
              <a:defRPr b="0" sz="2800">
                <a:solidFill>
                  <a:srgbClr val="FFFFFF"/>
                </a:solidFill>
              </a:defRPr>
            </a:lvl1pPr>
          </a:lstStyle>
          <a:p>
            <a:r>
              <a:rPr kumimoji="0" lang="en-US" smtClean="0"/>
              <a:t>Click to edit Master title style</a:t>
            </a:r>
            <a:endParaRPr kumimoji="0" lang="en-US"/>
          </a:p>
        </p:txBody>
      </p:sp>
      <p:sp>
        <p:nvSpPr>
          <p:cNvPr id="1048747" name="Rectangle 10"/>
          <p:cNvSpPr/>
          <p:nvPr/>
        </p:nvSpPr>
        <p:spPr bwMode="white">
          <a:xfrm>
            <a:off x="1447800" y="0"/>
            <a:ext cx="100584" cy="6867144"/>
          </a:xfrm>
          <a:prstGeom prst="rect"/>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748" name="Date Placeholder 11"/>
          <p:cNvSpPr>
            <a:spLocks noGrp="1"/>
          </p:cNvSpPr>
          <p:nvPr>
            <p:ph type="dt" sz="half" idx="10"/>
          </p:nvPr>
        </p:nvSpPr>
        <p:spPr>
          <a:xfrm>
            <a:off x="6248400" y="6248400"/>
            <a:ext cx="2667000" cy="365125"/>
          </a:xfrm>
        </p:spPr>
        <p:txBody>
          <a:bodyPr rtlCol="0"/>
          <a:p>
            <a:fld id="{1D8BD707-D9CF-40AE-B4C6-C98DA3205C09}" type="datetimeFigureOut">
              <a:rPr lang="en-US" smtClean="0"/>
              <a:t>9/24/2025</a:t>
            </a:fld>
            <a:endParaRPr lang="en-US"/>
          </a:p>
        </p:txBody>
      </p:sp>
      <p:sp>
        <p:nvSpPr>
          <p:cNvPr id="1048749" name="Slide Number Placeholder 12"/>
          <p:cNvSpPr>
            <a:spLocks noGrp="1"/>
          </p:cNvSpPr>
          <p:nvPr>
            <p:ph type="sldNum" sz="quarter" idx="11"/>
          </p:nvPr>
        </p:nvSpPr>
        <p:spPr>
          <a:xfrm>
            <a:off x="0" y="4667249"/>
            <a:ext cx="1447800" cy="663578"/>
          </a:xfrm>
        </p:spPr>
        <p:txBody>
          <a:bodyPr rtlCol="0"/>
          <a:lstStyle>
            <a:lvl1pPr>
              <a:defRPr sz="2800"/>
            </a:lvl1pPr>
          </a:lstStyle>
          <a:p>
            <a:fld id="{B6F15528-21DE-4FAA-801E-634DDDAF4B2B}" type="slidenum">
              <a:rPr lang="en-US" smtClean="0"/>
              <a:t>‹#›</a:t>
            </a:fld>
            <a:endParaRPr lang="en-US"/>
          </a:p>
        </p:txBody>
      </p:sp>
      <p:sp>
        <p:nvSpPr>
          <p:cNvPr id="1048750" name="Footer Placeholder 13"/>
          <p:cNvSpPr>
            <a:spLocks noGrp="1"/>
          </p:cNvSpPr>
          <p:nvPr>
            <p:ph type="ftr" sz="quarter" idx="12"/>
          </p:nvPr>
        </p:nvSpPr>
        <p:spPr>
          <a:xfrm>
            <a:off x="1600200" y="6248206"/>
            <a:ext cx="4572000" cy="365125"/>
          </a:xfrm>
        </p:spPr>
        <p:txBody>
          <a:bodyPr rtlCol="0"/>
          <a:p>
            <a:endParaRPr lang="en-US"/>
          </a:p>
        </p:txBody>
      </p:sp>
      <p:sp>
        <p:nvSpPr>
          <p:cNvPr id="1048751"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indent="0" marL="0">
              <a:buNone/>
              <a:defRPr sz="3200"/>
            </a:lvl1pPr>
          </a:lstStyle>
          <a:p>
            <a:r>
              <a:rPr kumimoji="0" lang="en-US" smtClean="0"/>
              <a:t>Click icon to add picture</a:t>
            </a:r>
            <a:endParaRPr dirty="0" kumimoji="0" lang="en-US"/>
          </a:p>
        </p:txBody>
      </p:sp>
    </p:spTree>
  </p:cSld>
  <p:clrMapOvr>
    <a:overrideClrMapping accent1="accent1" accent2="accent2" accent3="accent3" accent4="accent4" accent5="accent5" accent6="accent6" bg1="lt1" bg2="lt2" tx1="dk1" tx2="dk2"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21"/>
          <p:cNvSpPr>
            <a:spLocks noGrp="1"/>
          </p:cNvSpPr>
          <p:nvPr>
            <p:ph type="title"/>
          </p:nvPr>
        </p:nvSpPr>
        <p:spPr>
          <a:xfrm>
            <a:off x="609600" y="228600"/>
            <a:ext cx="8153400" cy="990600"/>
          </a:xfrm>
          <a:prstGeom prst="rect"/>
        </p:spPr>
        <p:txBody>
          <a:bodyPr anchor="ctr" vert="horz">
            <a:normAutofit/>
          </a:bodyPr>
          <a:p>
            <a:r>
              <a:rPr kumimoji="0" lang="en-US" smtClean="0"/>
              <a:t>Click to edit Master title style</a:t>
            </a:r>
            <a:endParaRPr kumimoji="0" lang="en-US"/>
          </a:p>
        </p:txBody>
      </p:sp>
      <p:sp>
        <p:nvSpPr>
          <p:cNvPr id="1048577" name="Text Placeholder 12"/>
          <p:cNvSpPr>
            <a:spLocks noGrp="1"/>
          </p:cNvSpPr>
          <p:nvPr>
            <p:ph type="body" idx="1"/>
          </p:nvPr>
        </p:nvSpPr>
        <p:spPr>
          <a:xfrm>
            <a:off x="612648" y="1600200"/>
            <a:ext cx="8153400" cy="4526280"/>
          </a:xfrm>
          <a:prstGeom prst="rect"/>
        </p:spPr>
        <p:txBody>
          <a:bodyPr vert="horz">
            <a:normAutofit/>
          </a:bodyPr>
          <a:p>
            <a:pPr eaLnBrk="1" hangingPunct="1" latinLnBrk="0" lvl="0"/>
            <a:r>
              <a:rPr kumimoji="0" lang="en-US" smtClean="0"/>
              <a:t>Click to edit Master text styles</a:t>
            </a:r>
          </a:p>
          <a:p>
            <a:pPr eaLnBrk="1" hangingPunct="1" latinLnBrk="0" lvl="1"/>
            <a:r>
              <a:rPr kumimoji="0" lang="en-US" smtClean="0"/>
              <a:t>Second level</a:t>
            </a:r>
          </a:p>
          <a:p>
            <a:pPr eaLnBrk="1" hangingPunct="1" latinLnBrk="0" lvl="2"/>
            <a:r>
              <a:rPr kumimoji="0" lang="en-US" smtClean="0"/>
              <a:t>Third level</a:t>
            </a:r>
          </a:p>
          <a:p>
            <a:pPr eaLnBrk="1" hangingPunct="1" latinLnBrk="0" lvl="3"/>
            <a:r>
              <a:rPr kumimoji="0" lang="en-US" smtClean="0"/>
              <a:t>Fourth level</a:t>
            </a:r>
          </a:p>
          <a:p>
            <a:pPr eaLnBrk="1" hangingPunct="1" latinLnBrk="0" lvl="4"/>
            <a:r>
              <a:rPr kumimoji="0" lang="en-US" smtClean="0"/>
              <a:t>Fifth level</a:t>
            </a:r>
            <a:endParaRPr kumimoji="0" lang="en-US"/>
          </a:p>
        </p:txBody>
      </p:sp>
      <p:sp>
        <p:nvSpPr>
          <p:cNvPr id="1048578" name="Date Placeholder 13"/>
          <p:cNvSpPr>
            <a:spLocks noGrp="1"/>
          </p:cNvSpPr>
          <p:nvPr>
            <p:ph type="dt" sz="half" idx="2"/>
          </p:nvPr>
        </p:nvSpPr>
        <p:spPr>
          <a:xfrm>
            <a:off x="6096000" y="6248400"/>
            <a:ext cx="2667000" cy="365125"/>
          </a:xfrm>
          <a:prstGeom prst="rect"/>
        </p:spPr>
        <p:txBody>
          <a:bodyPr anchor="ctr" anchorCtr="0" vert="horz"/>
          <a:lstStyle>
            <a:lvl1pPr algn="l" eaLnBrk="1" hangingPunct="1" latinLnBrk="0">
              <a:defRPr sz="1400" kumimoji="0">
                <a:solidFill>
                  <a:schemeClr val="tx2"/>
                </a:solidFill>
              </a:defRPr>
            </a:lvl1pPr>
          </a:lstStyle>
          <a:p>
            <a:fld id="{1D8BD707-D9CF-40AE-B4C6-C98DA3205C09}" type="datetimeFigureOut">
              <a:rPr lang="en-US" smtClean="0"/>
              <a:t>9/24/2025</a:t>
            </a:fld>
            <a:endParaRPr lang="en-US"/>
          </a:p>
        </p:txBody>
      </p:sp>
      <p:sp>
        <p:nvSpPr>
          <p:cNvPr id="1048579" name="Footer Placeholder 2"/>
          <p:cNvSpPr>
            <a:spLocks noGrp="1"/>
          </p:cNvSpPr>
          <p:nvPr>
            <p:ph type="ftr" sz="quarter" idx="3"/>
          </p:nvPr>
        </p:nvSpPr>
        <p:spPr>
          <a:xfrm>
            <a:off x="609600" y="6248206"/>
            <a:ext cx="5421083" cy="365125"/>
          </a:xfrm>
          <a:prstGeom prst="rect"/>
        </p:spPr>
        <p:txBody>
          <a:bodyPr anchor="ctr" vert="horz"/>
          <a:lstStyle>
            <a:lvl1pPr algn="r" eaLnBrk="1" hangingPunct="1" latinLnBrk="0">
              <a:defRPr sz="1400" kumimoji="0">
                <a:solidFill>
                  <a:schemeClr val="tx2"/>
                </a:solidFill>
              </a:defRPr>
            </a:lvl1pPr>
          </a:lstStyle>
          <a:p>
            <a:endParaRPr lang="en-US"/>
          </a:p>
        </p:txBody>
      </p:sp>
      <p:sp>
        <p:nvSpPr>
          <p:cNvPr id="1048580" name="Rectangle 6"/>
          <p:cNvSpPr/>
          <p:nvPr/>
        </p:nvSpPr>
        <p:spPr bwMode="white">
          <a:xfrm>
            <a:off x="0" y="1234440"/>
            <a:ext cx="9144000" cy="320040"/>
          </a:xfrm>
          <a:prstGeom prst="rect"/>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1" name="Rectangle 7"/>
          <p:cNvSpPr/>
          <p:nvPr/>
        </p:nvSpPr>
        <p:spPr>
          <a:xfrm>
            <a:off x="0" y="1280160"/>
            <a:ext cx="533400" cy="228600"/>
          </a:xfrm>
          <a:prstGeom prst="rect"/>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2" name="Rectangle 8"/>
          <p:cNvSpPr/>
          <p:nvPr/>
        </p:nvSpPr>
        <p:spPr>
          <a:xfrm>
            <a:off x="590550" y="1280160"/>
            <a:ext cx="8553450" cy="228600"/>
          </a:xfrm>
          <a:prstGeom prst="rect"/>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3" name="Slide Number Placeholder 22"/>
          <p:cNvSpPr>
            <a:spLocks noGrp="1"/>
          </p:cNvSpPr>
          <p:nvPr>
            <p:ph type="sldNum" sz="quarter" idx="4"/>
          </p:nvPr>
        </p:nvSpPr>
        <p:spPr>
          <a:xfrm>
            <a:off x="0" y="1272222"/>
            <a:ext cx="533400" cy="244476"/>
          </a:xfrm>
          <a:prstGeom prst="rect"/>
        </p:spPr>
        <p:txBody>
          <a:bodyPr anchor="ctr" anchorCtr="0" vert="horz">
            <a:normAutofit/>
          </a:bodyPr>
          <a:lstStyle>
            <a:lvl1pPr algn="ctr" eaLnBrk="1" hangingPunct="1" latinLnBrk="0">
              <a:defRPr b="1" sz="1400" kumimoji="0">
                <a:solidFill>
                  <a:srgbClr val="FFFFFF"/>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eaLnBrk="1" hangingPunct="1" latinLnBrk="0" rtl="0">
        <a:spcBef>
          <a:spcPct val="0"/>
        </a:spcBef>
        <a:buNone/>
        <a:defRPr sz="4400" kern="1200" kumimoji="0">
          <a:solidFill>
            <a:schemeClr val="tx2"/>
          </a:solidFill>
          <a:latin typeface="+mj-lt"/>
          <a:ea typeface="+mj-ea"/>
          <a:cs typeface="+mj-cs"/>
        </a:defRPr>
      </a:lvl1pPr>
    </p:titleStyle>
    <p:bodyStyle>
      <a:lvl1pPr algn="l" eaLnBrk="1" hangingPunct="1" indent="-320040" latinLnBrk="0" marL="320040" rtl="0">
        <a:spcBef>
          <a:spcPts val="700"/>
        </a:spcBef>
        <a:buClr>
          <a:schemeClr val="accent2"/>
        </a:buClr>
        <a:buSzPct val="60000"/>
        <a:buFont typeface="Wingdings"/>
        <a:buChar char=""/>
        <a:defRPr sz="2900" kern="1200" kumimoji="0">
          <a:solidFill>
            <a:schemeClr val="tx1"/>
          </a:solidFill>
          <a:latin typeface="+mn-lt"/>
          <a:ea typeface="+mn-ea"/>
          <a:cs typeface="+mn-cs"/>
        </a:defRPr>
      </a:lvl1pPr>
      <a:lvl2pPr algn="l" eaLnBrk="1" hangingPunct="1" indent="-274320" latinLnBrk="0" marL="640080" rtl="0">
        <a:spcBef>
          <a:spcPts val="550"/>
        </a:spcBef>
        <a:buClr>
          <a:schemeClr val="accent1"/>
        </a:buClr>
        <a:buSzPct val="70000"/>
        <a:buFont typeface="Wingdings 2"/>
        <a:buChar char=""/>
        <a:defRPr sz="2600" kern="1200" kumimoji="0">
          <a:solidFill>
            <a:schemeClr val="tx1"/>
          </a:solidFill>
          <a:latin typeface="+mn-lt"/>
          <a:ea typeface="+mn-ea"/>
          <a:cs typeface="+mn-cs"/>
        </a:defRPr>
      </a:lvl2pPr>
      <a:lvl3pPr algn="l" eaLnBrk="1" hangingPunct="1" indent="-228600" latinLnBrk="0" marL="914400" rtl="0">
        <a:spcBef>
          <a:spcPts val="500"/>
        </a:spcBef>
        <a:buClr>
          <a:schemeClr val="accent2"/>
        </a:buClr>
        <a:buSzPct val="75000"/>
        <a:buFont typeface="Wingdings"/>
        <a:buChar char=""/>
        <a:defRPr sz="2300" kern="1200" kumimoji="0">
          <a:solidFill>
            <a:schemeClr val="tx1"/>
          </a:solidFill>
          <a:latin typeface="+mn-lt"/>
          <a:ea typeface="+mn-ea"/>
          <a:cs typeface="+mn-cs"/>
        </a:defRPr>
      </a:lvl3pPr>
      <a:lvl4pPr algn="l" eaLnBrk="1" hangingPunct="1" indent="-228600" latinLnBrk="0" marL="1371600" rtl="0">
        <a:spcBef>
          <a:spcPts val="400"/>
        </a:spcBef>
        <a:buClr>
          <a:schemeClr val="accent3"/>
        </a:buClr>
        <a:buSzPct val="75000"/>
        <a:buFont typeface="Wingdings"/>
        <a:buChar char=""/>
        <a:defRPr sz="2000" kern="1200" kumimoji="0">
          <a:solidFill>
            <a:schemeClr val="tx1"/>
          </a:solidFill>
          <a:latin typeface="+mn-lt"/>
          <a:ea typeface="+mn-ea"/>
          <a:cs typeface="+mn-cs"/>
        </a:defRPr>
      </a:lvl4pPr>
      <a:lvl5pPr algn="l" eaLnBrk="1" hangingPunct="1" indent="-228600" latinLnBrk="0" marL="1828800" rtl="0">
        <a:spcBef>
          <a:spcPts val="400"/>
        </a:spcBef>
        <a:buClr>
          <a:schemeClr val="accent4"/>
        </a:buClr>
        <a:buSzPct val="65000"/>
        <a:buFont typeface="Wingdings"/>
        <a:buChar char=""/>
        <a:defRPr sz="2000" kern="1200" kumimoji="0">
          <a:solidFill>
            <a:schemeClr val="tx1"/>
          </a:solidFill>
          <a:latin typeface="+mn-lt"/>
          <a:ea typeface="+mn-ea"/>
          <a:cs typeface="+mn-cs"/>
        </a:defRPr>
      </a:lvl5pPr>
      <a:lvl6pPr algn="l" eaLnBrk="1" hangingPunct="1" indent="-228600" latinLnBrk="0" marL="2103120" rtl="0">
        <a:spcBef>
          <a:spcPct val="20000"/>
        </a:spcBef>
        <a:buClr>
          <a:schemeClr val="accent1"/>
        </a:buClr>
        <a:buFont typeface="Wingdings"/>
        <a:buChar char="§"/>
        <a:defRPr baseline="0" sz="1800" kern="1200" kumimoji="0">
          <a:solidFill>
            <a:schemeClr val="tx1"/>
          </a:solidFill>
          <a:latin typeface="+mn-lt"/>
          <a:ea typeface="+mn-ea"/>
          <a:cs typeface="+mn-cs"/>
        </a:defRPr>
      </a:lvl6pPr>
      <a:lvl7pPr algn="l" eaLnBrk="1" hangingPunct="1" indent="-228600" latinLnBrk="0" marL="2377440" rtl="0">
        <a:spcBef>
          <a:spcPct val="20000"/>
        </a:spcBef>
        <a:buClr>
          <a:schemeClr val="accent2"/>
        </a:buClr>
        <a:buFont typeface="Wingdings"/>
        <a:buChar char="§"/>
        <a:defRPr baseline="0" sz="1800" kern="1200" kumimoji="0">
          <a:solidFill>
            <a:schemeClr val="tx1"/>
          </a:solidFill>
          <a:latin typeface="+mn-lt"/>
          <a:ea typeface="+mn-ea"/>
          <a:cs typeface="+mn-cs"/>
        </a:defRPr>
      </a:lvl7pPr>
      <a:lvl8pPr algn="l" eaLnBrk="1" hangingPunct="1" indent="-228600" latinLnBrk="0" marL="2651760" rtl="0">
        <a:spcBef>
          <a:spcPct val="20000"/>
        </a:spcBef>
        <a:buClr>
          <a:schemeClr val="accent3"/>
        </a:buClr>
        <a:buFont typeface="Wingdings"/>
        <a:buChar char="§"/>
        <a:defRPr baseline="0" sz="1800" kern="1200" kumimoji="0">
          <a:solidFill>
            <a:schemeClr val="tx1"/>
          </a:solidFill>
          <a:latin typeface="+mn-lt"/>
          <a:ea typeface="+mn-ea"/>
          <a:cs typeface="+mn-cs"/>
        </a:defRPr>
      </a:lvl8pPr>
      <a:lvl9pPr algn="l" eaLnBrk="1" hangingPunct="1" indent="-228600" latinLnBrk="0" marL="2926080" rtl="0">
        <a:spcBef>
          <a:spcPct val="20000"/>
        </a:spcBef>
        <a:buClr>
          <a:schemeClr val="accent4"/>
        </a:buClr>
        <a:buFont typeface="Wingdings"/>
        <a:buChar char="§"/>
        <a:defRPr baseline="0" sz="1800" kern="1200" kumimoji="0">
          <a:solidFill>
            <a:schemeClr val="tx1"/>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gif"/><Relationship Id="rId3"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slideLayout" Target="../slideLayouts/slideLayout7.xml"/><Relationship Id="rId5"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image" Target="../media/image30.jpe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jpeg"/><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9" name="Rectangle 3"/>
          <p:cNvSpPr/>
          <p:nvPr/>
        </p:nvSpPr>
        <p:spPr>
          <a:xfrm>
            <a:off x="228600" y="1905002"/>
            <a:ext cx="8077200" cy="1805941"/>
          </a:xfrm>
          <a:prstGeom prst="rect"/>
        </p:spPr>
        <p:txBody>
          <a:bodyPr wrap="square">
            <a:spAutoFit/>
          </a:bodyPr>
          <a:p>
            <a:pPr algn="ctr"/>
            <a:r>
              <a:rPr b="1" dirty="0" sz="3200" lang="en-US" smtClean="0">
                <a:solidFill>
                  <a:srgbClr val="FF0000"/>
                </a:solidFill>
                <a:latin typeface="Cooper Black" pitchFamily="18" charset="0"/>
              </a:rPr>
              <a:t>Energy resources  </a:t>
            </a:r>
          </a:p>
          <a:p>
            <a:pPr algn="ctr"/>
            <a:r>
              <a:rPr b="1" dirty="0" sz="3200" lang="en-US" smtClean="0"/>
              <a:t>Unit 2 </a:t>
            </a:r>
            <a:endParaRPr dirty="0" sz="3200" lang="en-US"/>
          </a:p>
          <a:p>
            <a:r>
              <a:rPr dirty="0" sz="3200" lang="en-US"/>
              <a:t> </a:t>
            </a:r>
            <a:r>
              <a:rPr dirty="0" sz="3200" lang="en-US" smtClean="0"/>
              <a:t>                     </a:t>
            </a:r>
            <a:r>
              <a:rPr b="1" dirty="0" sz="3200" lang="en-US" smtClean="0"/>
              <a:t>Natural </a:t>
            </a:r>
            <a:r>
              <a:rPr b="1" dirty="0" sz="3200" lang="en-US"/>
              <a:t>Resources 	</a:t>
            </a:r>
          </a:p>
          <a:p>
            <a:pPr algn="ctr"/>
            <a:r>
              <a:rPr dirty="0" lang="en-US"/>
              <a:t>	</a:t>
            </a:r>
          </a:p>
        </p:txBody>
      </p:sp>
      <p:sp>
        <p:nvSpPr>
          <p:cNvPr id="1048590" name="Rectangle 4"/>
          <p:cNvSpPr/>
          <p:nvPr/>
        </p:nvSpPr>
        <p:spPr>
          <a:xfrm>
            <a:off x="0" y="3733800"/>
            <a:ext cx="4572000" cy="646331"/>
          </a:xfrm>
          <a:prstGeom prst="rect"/>
        </p:spPr>
        <p:txBody>
          <a:bodyPr>
            <a:spAutoFit/>
          </a:bodyPr>
          <a:p>
            <a:pPr algn="just"/>
            <a:r>
              <a:rPr altLang="en-US" b="1" dirty="0" lang="en-US" smtClean="0">
                <a:latin typeface="Comic Sans MS" pitchFamily="66" charset="0"/>
              </a:rPr>
              <a:t>Department: Chemistry</a:t>
            </a:r>
          </a:p>
          <a:p>
            <a:pPr algn="just"/>
            <a:r>
              <a:rPr altLang="en-US" b="1" dirty="0" lang="en-US" smtClean="0">
                <a:latin typeface="Comic Sans MS" pitchFamily="66" charset="0"/>
              </a:rPr>
              <a:t>Subject</a:t>
            </a:r>
            <a:r>
              <a:rPr altLang="en-US" b="1" lang="en-US" smtClean="0">
                <a:latin typeface="Comic Sans MS" pitchFamily="66" charset="0"/>
              </a:rPr>
              <a:t>: </a:t>
            </a:r>
            <a:r>
              <a:rPr altLang="en-US" b="1" lang="en-US" smtClean="0">
                <a:latin typeface="Comic Sans MS" pitchFamily="66" charset="0"/>
              </a:rPr>
              <a:t>MTES</a:t>
            </a:r>
            <a:r>
              <a:rPr altLang="en-US" b="1" lang="en-US" smtClean="0">
                <a:latin typeface="Comic Sans MS" pitchFamily="66" charset="0"/>
              </a:rPr>
              <a:t>  </a:t>
            </a:r>
            <a:r>
              <a:rPr altLang="en-US" b="1" dirty="0" lang="en-US" smtClean="0">
                <a:latin typeface="Comic Sans MS" pitchFamily="66" charset="0"/>
              </a:rPr>
              <a:t>(</a:t>
            </a:r>
            <a:r>
              <a:rPr altLang="en-US" b="1" lang="en-US" smtClean="0">
                <a:latin typeface="Comic Sans MS" pitchFamily="66" charset="0"/>
              </a:rPr>
              <a:t>CHM </a:t>
            </a:r>
            <a:r>
              <a:rPr altLang="en-US" b="1" lang="en-US" smtClean="0">
                <a:latin typeface="Comic Sans MS" pitchFamily="66" charset="0"/>
              </a:rPr>
              <a:t>2049)</a:t>
            </a:r>
            <a:endParaRPr altLang="en-US" b="1" dirty="0" lang="en-US" smtClean="0">
              <a:latin typeface="Comic Sans MS" pitchFamily="66" charset="0"/>
            </a:endParaRPr>
          </a:p>
        </p:txBody>
      </p:sp>
      <p:pic>
        <p:nvPicPr>
          <p:cNvPr id="2097152" name="image1.png"/>
          <p:cNvPicPr>
            <a:picLocks noChangeAspect="1" noChangeArrowheads="1"/>
          </p:cNvPicPr>
          <p:nvPr/>
        </p:nvPicPr>
        <p:blipFill>
          <a:blip xmlns:r="http://schemas.openxmlformats.org/officeDocument/2006/relationships" r:embed="rId1"/>
          <a:srcRect/>
          <a:stretch>
            <a:fillRect/>
          </a:stretch>
        </p:blipFill>
        <p:spPr bwMode="auto">
          <a:xfrm>
            <a:off x="6858000" y="76201"/>
            <a:ext cx="2286001" cy="2133600"/>
          </a:xfrm>
          <a:prstGeom prst="rect"/>
          <a:noFill/>
          <a:ln w="9525">
            <a:noFill/>
            <a:miter lim="800000"/>
            <a:headEnd/>
            <a:tailEnd/>
          </a:ln>
        </p:spPr>
      </p:pic>
      <p:sp>
        <p:nvSpPr>
          <p:cNvPr id="1048591" name="Rectangle 7"/>
          <p:cNvSpPr/>
          <p:nvPr/>
        </p:nvSpPr>
        <p:spPr>
          <a:xfrm>
            <a:off x="228600" y="304800"/>
            <a:ext cx="6934200" cy="2606040"/>
          </a:xfrm>
          <a:prstGeom prst="rect"/>
        </p:spPr>
        <p:txBody>
          <a:bodyPr wrap="square">
            <a:spAutoFit/>
          </a:bodyPr>
          <a:p>
            <a:pPr algn="ctr"/>
            <a:r>
              <a:rPr b="1" dirty="0" sz="2800" lang="en-US" smtClean="0">
                <a:solidFill>
                  <a:srgbClr val="C030B9"/>
                </a:solidFill>
              </a:rPr>
              <a:t>Management </a:t>
            </a:r>
            <a:r>
              <a:rPr b="1" dirty="0" sz="2800" lang="en-US">
                <a:solidFill>
                  <a:srgbClr val="C030B9"/>
                </a:solidFill>
              </a:rPr>
              <a:t>Topic in Environmental Studies) </a:t>
            </a:r>
          </a:p>
          <a:p>
            <a:pPr algn="ctr"/>
            <a:r>
              <a:rPr b="1" dirty="0" sz="2800" lang="en-US">
                <a:solidFill>
                  <a:srgbClr val="D32BE5"/>
                </a:solidFill>
              </a:rPr>
              <a:t>B. Tech  7</a:t>
            </a:r>
            <a:r>
              <a:rPr baseline="30000" b="1" dirty="0" sz="2800" lang="en-US">
                <a:solidFill>
                  <a:srgbClr val="D32BE5"/>
                </a:solidFill>
              </a:rPr>
              <a:t>TH</a:t>
            </a:r>
            <a:r>
              <a:rPr b="1" dirty="0" sz="2800" lang="en-US">
                <a:solidFill>
                  <a:srgbClr val="D32BE5"/>
                </a:solidFill>
              </a:rPr>
              <a:t>  Semester</a:t>
            </a:r>
            <a:endParaRPr dirty="0" sz="2800" lang="en-US"/>
          </a:p>
          <a:p>
            <a:pPr algn="ctr"/>
            <a:endParaRPr dirty="0" sz="2800" lang="en-US"/>
          </a:p>
          <a:p>
            <a:pPr algn="ctr"/>
            <a:r>
              <a:rPr dirty="0" sz="2800" lang="en-US">
                <a:solidFill>
                  <a:srgbClr val="FF0000"/>
                </a:solidFill>
              </a:rPr>
              <a:t/>
            </a:r>
            <a:br>
              <a:rPr dirty="0" sz="2800" lang="en-US">
                <a:solidFill>
                  <a:srgbClr val="FF0000"/>
                </a:solidFill>
              </a:rPr>
            </a:br>
            <a:endParaRPr dirty="0" sz="2400" lang="en-US"/>
          </a:p>
        </p:txBody>
      </p:sp>
      <p:sp>
        <p:nvSpPr>
          <p:cNvPr id="1048592" name="object 15"/>
          <p:cNvSpPr/>
          <p:nvPr/>
        </p:nvSpPr>
        <p:spPr>
          <a:xfrm>
            <a:off x="0" y="5029200"/>
            <a:ext cx="9144000" cy="1676400"/>
          </a:xfrm>
          <a:prstGeom prst="rect"/>
          <a:blipFill>
            <a:blip xmlns:r="http://schemas.openxmlformats.org/officeDocument/2006/relationships" r:embed="rId2" cstate="print"/>
            <a:stretch>
              <a:fillRect/>
            </a:stretch>
          </a:blipFill>
        </p:spPr>
        <p:txBody>
          <a:bodyPr bIns="0" lIns="0" rIns="0" rtlCol="0" tIns="0" wrap="square"/>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37" name="Content Placeholder 2"/>
          <p:cNvSpPr>
            <a:spLocks noGrp="1"/>
          </p:cNvSpPr>
          <p:nvPr>
            <p:ph idx="1"/>
          </p:nvPr>
        </p:nvSpPr>
        <p:spPr>
          <a:xfrm>
            <a:off x="228600" y="228600"/>
            <a:ext cx="5562600" cy="685800"/>
          </a:xfrm>
        </p:spPr>
        <p:txBody>
          <a:bodyPr>
            <a:noAutofit/>
          </a:bodyPr>
          <a:p>
            <a:pPr>
              <a:buNone/>
            </a:pPr>
            <a:r>
              <a:rPr b="1" dirty="0" sz="2000" lang="en-US" smtClean="0"/>
              <a:t>Solar cells (or) photovoltaic cells (or) PV cell</a:t>
            </a:r>
            <a:r>
              <a:rPr b="1" dirty="0" sz="1600" lang="en-US" smtClean="0"/>
              <a:t>s</a:t>
            </a:r>
          </a:p>
          <a:p>
            <a:r>
              <a:rPr dirty="0" sz="1600" lang="en-US" smtClean="0"/>
              <a:t>Solar cells consist of a p-type semiconductor (such as Si doped with B) and n-type semi-conductor (Si doped with P). </a:t>
            </a:r>
          </a:p>
          <a:p>
            <a:r>
              <a:rPr dirty="0" sz="1600" lang="en-US" smtClean="0"/>
              <a:t>When the solar rays fall on the top layer of p-type semi-conductor, the electrons from the valence band get promoted to the conduction band and cross the p-n junction into n-type semi-conductor.</a:t>
            </a:r>
          </a:p>
          <a:p>
            <a:r>
              <a:rPr dirty="0" sz="1600" lang="en-US" smtClean="0"/>
              <a:t>There by potential difference between two layers is created, which causes flow of electrons (</a:t>
            </a:r>
            <a:r>
              <a:rPr dirty="0" sz="1600" lang="en-US" err="1" smtClean="0"/>
              <a:t>ie.,an</a:t>
            </a:r>
            <a:r>
              <a:rPr dirty="0" sz="1600" lang="en-US" smtClean="0"/>
              <a:t> electric current) </a:t>
            </a:r>
          </a:p>
          <a:p>
            <a:pPr>
              <a:buNone/>
            </a:pPr>
            <a:r>
              <a:rPr b="1" dirty="0" sz="1600" lang="en-US" smtClean="0"/>
              <a:t>Solar cell Uses</a:t>
            </a:r>
          </a:p>
          <a:p>
            <a:r>
              <a:rPr dirty="0" sz="1600" lang="en-US" smtClean="0"/>
              <a:t>Used in calculators, electronic watches. Street lights, water pumps to run radios and TVs.</a:t>
            </a:r>
          </a:p>
          <a:p>
            <a:pPr>
              <a:buNone/>
            </a:pPr>
            <a:r>
              <a:rPr b="1" dirty="0" sz="1600" lang="en-US" smtClean="0"/>
              <a:t>Solar Battery</a:t>
            </a:r>
          </a:p>
          <a:p>
            <a:r>
              <a:rPr dirty="0" sz="1600" lang="en-US" smtClean="0"/>
              <a:t>When a large number of solar cells are connected in series it form a solar battery.</a:t>
            </a:r>
          </a:p>
          <a:p>
            <a:r>
              <a:rPr dirty="0" sz="1600" lang="en-US" smtClean="0"/>
              <a:t>Solar battery produce more electricity which is enough to run water pump, to run street-light, etc., </a:t>
            </a:r>
          </a:p>
          <a:p>
            <a:r>
              <a:rPr dirty="0" sz="1600" lang="en-US" smtClean="0"/>
              <a:t>They are used in remote areas where conventional electricity </a:t>
            </a:r>
            <a:r>
              <a:rPr dirty="0" sz="1400" lang="en-US" smtClean="0"/>
              <a:t>supply</a:t>
            </a:r>
            <a:r>
              <a:rPr dirty="0" sz="1600" lang="en-US" smtClean="0"/>
              <a:t> is a problem. </a:t>
            </a:r>
            <a:endParaRPr dirty="0" sz="1600" lang="en-US"/>
          </a:p>
        </p:txBody>
      </p:sp>
      <p:pic>
        <p:nvPicPr>
          <p:cNvPr id="2097153" name="Picture 4"/>
          <p:cNvPicPr>
            <a:picLocks noChangeAspect="1" noChangeArrowheads="1"/>
          </p:cNvPicPr>
          <p:nvPr/>
        </p:nvPicPr>
        <p:blipFill>
          <a:blip xmlns:r="http://schemas.openxmlformats.org/officeDocument/2006/relationships" r:embed="rId1"/>
          <a:srcRect/>
          <a:stretch>
            <a:fillRect/>
          </a:stretch>
        </p:blipFill>
        <p:spPr bwMode="auto">
          <a:xfrm>
            <a:off x="5645670" y="1098645"/>
            <a:ext cx="3621145" cy="4463955"/>
          </a:xfrm>
          <a:prstGeom prst="rect"/>
          <a:noFill/>
          <a:ln w="9525">
            <a:noFill/>
            <a:miter lim="800000"/>
            <a:headEnd/>
            <a:tailEnd/>
          </a:ln>
        </p:spPr>
      </p:pic>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pic>
        <p:nvPicPr>
          <p:cNvPr id="2097154" name="Picture 2"/>
          <p:cNvPicPr>
            <a:picLocks noChangeAspect="1" noChangeArrowheads="1"/>
          </p:cNvPicPr>
          <p:nvPr/>
        </p:nvPicPr>
        <p:blipFill>
          <a:blip xmlns:r="http://schemas.openxmlformats.org/officeDocument/2006/relationships" r:embed="rId1"/>
          <a:srcRect l="5890" r="4417"/>
          <a:stretch>
            <a:fillRect/>
          </a:stretch>
        </p:blipFill>
        <p:spPr bwMode="auto">
          <a:xfrm>
            <a:off x="4526693" y="2057400"/>
            <a:ext cx="4617307" cy="3493034"/>
          </a:xfrm>
          <a:prstGeom prst="rect"/>
          <a:noFill/>
          <a:ln w="9525">
            <a:noFill/>
            <a:miter lim="800000"/>
            <a:headEnd/>
            <a:tailEnd/>
          </a:ln>
          <a:effectLst/>
        </p:spPr>
      </p:pic>
      <p:sp>
        <p:nvSpPr>
          <p:cNvPr id="1048638" name="Rectangle 4"/>
          <p:cNvSpPr/>
          <p:nvPr/>
        </p:nvSpPr>
        <p:spPr>
          <a:xfrm>
            <a:off x="152400" y="1447800"/>
            <a:ext cx="8839200" cy="1200329"/>
          </a:xfrm>
          <a:prstGeom prst="rect"/>
        </p:spPr>
        <p:txBody>
          <a:bodyPr wrap="square">
            <a:spAutoFit/>
          </a:bodyPr>
          <a:p>
            <a:r>
              <a:rPr dirty="0" lang="en-US" smtClean="0"/>
              <a:t> </a:t>
            </a:r>
            <a:r>
              <a:rPr b="1" dirty="0" lang="en-US" smtClean="0"/>
              <a:t>Solar cooker: </a:t>
            </a:r>
            <a:r>
              <a:rPr dirty="0" lang="en-US" smtClean="0"/>
              <a:t>Solar cookers make use of solar heat by reflecting the solar radiations using a mirror directly on to a glass sheet which covers the black insulated box within which the raw food is kept</a:t>
            </a:r>
          </a:p>
          <a:p>
            <a:endParaRPr dirty="0" lang="en-US"/>
          </a:p>
        </p:txBody>
      </p:sp>
      <p:sp>
        <p:nvSpPr>
          <p:cNvPr id="1048639" name="Rectangle 6"/>
          <p:cNvSpPr/>
          <p:nvPr/>
        </p:nvSpPr>
        <p:spPr>
          <a:xfrm>
            <a:off x="6172200" y="2209800"/>
            <a:ext cx="2971800" cy="369332"/>
          </a:xfrm>
          <a:prstGeom prst="rect"/>
          <a:solidFill>
            <a:schemeClr val="bg2"/>
          </a:solidFill>
        </p:spPr>
        <p:txBody>
          <a:bodyPr wrap="square">
            <a:spAutoFit/>
          </a:bodyPr>
          <a:p>
            <a:r>
              <a:rPr dirty="0" lang="en-US" smtClean="0">
                <a:solidFill>
                  <a:srgbClr val="7030A0"/>
                </a:solidFill>
              </a:rPr>
              <a:t>Convex or parabolic reflector</a:t>
            </a:r>
            <a:endParaRPr dirty="0" lang="en-US">
              <a:solidFill>
                <a:srgbClr val="7030A0"/>
              </a:solidFill>
            </a:endParaRPr>
          </a:p>
        </p:txBody>
      </p:sp>
      <p:sp>
        <p:nvSpPr>
          <p:cNvPr id="1048640" name="Rectangle 7"/>
          <p:cNvSpPr/>
          <p:nvPr/>
        </p:nvSpPr>
        <p:spPr>
          <a:xfrm>
            <a:off x="0" y="2438400"/>
            <a:ext cx="4343400" cy="2031325"/>
          </a:xfrm>
          <a:prstGeom prst="rect"/>
          <a:solidFill>
            <a:schemeClr val="bg2"/>
          </a:solidFill>
        </p:spPr>
        <p:txBody>
          <a:bodyPr wrap="square">
            <a:spAutoFit/>
          </a:bodyPr>
          <a:p>
            <a:r>
              <a:rPr b="1" dirty="0" lang="en-US" smtClean="0"/>
              <a:t>Solar water heater</a:t>
            </a:r>
            <a:r>
              <a:rPr dirty="0" lang="en-US" smtClean="0"/>
              <a:t>: It consists of an </a:t>
            </a:r>
            <a:r>
              <a:rPr dirty="0" lang="en-US" smtClean="0">
                <a:solidFill>
                  <a:srgbClr val="7030A0"/>
                </a:solidFill>
              </a:rPr>
              <a:t>insulated box painted black </a:t>
            </a:r>
            <a:r>
              <a:rPr dirty="0" lang="en-US" smtClean="0"/>
              <a:t>from inside and having a </a:t>
            </a:r>
            <a:r>
              <a:rPr dirty="0" lang="en-US" smtClean="0">
                <a:solidFill>
                  <a:srgbClr val="C00000"/>
                </a:solidFill>
              </a:rPr>
              <a:t>glass lid </a:t>
            </a:r>
            <a:r>
              <a:rPr dirty="0" lang="en-US" smtClean="0"/>
              <a:t>to receive and store solar heat. </a:t>
            </a:r>
          </a:p>
          <a:p>
            <a:r>
              <a:rPr dirty="0" lang="en-US" smtClean="0">
                <a:solidFill>
                  <a:srgbClr val="C00000"/>
                </a:solidFill>
              </a:rPr>
              <a:t>Inside the box it has black painted copper coil </a:t>
            </a:r>
            <a:r>
              <a:rPr dirty="0" lang="en-US" smtClean="0"/>
              <a:t>through which cold water is made to flow in, which gets heated and flows out into a storage tank.</a:t>
            </a:r>
          </a:p>
        </p:txBody>
      </p:sp>
      <p:sp>
        <p:nvSpPr>
          <p:cNvPr id="1048641" name="Rectangle 8"/>
          <p:cNvSpPr/>
          <p:nvPr/>
        </p:nvSpPr>
        <p:spPr>
          <a:xfrm>
            <a:off x="0" y="4495800"/>
            <a:ext cx="4572000" cy="1200329"/>
          </a:xfrm>
          <a:prstGeom prst="rect"/>
        </p:spPr>
        <p:txBody>
          <a:bodyPr>
            <a:spAutoFit/>
          </a:bodyPr>
          <a:p>
            <a:r>
              <a:rPr b="1" dirty="0" lang="en-US" smtClean="0"/>
              <a:t>Solar furnace: </a:t>
            </a:r>
            <a:r>
              <a:rPr dirty="0" lang="en-US" smtClean="0"/>
              <a:t>Here </a:t>
            </a:r>
            <a:r>
              <a:rPr dirty="0" lang="en-US" smtClean="0">
                <a:solidFill>
                  <a:srgbClr val="C00000"/>
                </a:solidFill>
              </a:rPr>
              <a:t>thousands of small plane mirrors are </a:t>
            </a:r>
            <a:r>
              <a:rPr dirty="0" lang="en-US" smtClean="0"/>
              <a:t>arranged in </a:t>
            </a:r>
            <a:r>
              <a:rPr dirty="0" lang="en-US" smtClean="0">
                <a:solidFill>
                  <a:srgbClr val="7030A0"/>
                </a:solidFill>
              </a:rPr>
              <a:t>convex reflectors</a:t>
            </a:r>
            <a:r>
              <a:rPr dirty="0" lang="en-US" smtClean="0"/>
              <a:t>, all of which collect the solar heat and</a:t>
            </a:r>
          </a:p>
          <a:p>
            <a:r>
              <a:rPr dirty="0" lang="en-US" smtClean="0"/>
              <a:t>produce as high a temperature as </a:t>
            </a:r>
            <a:r>
              <a:rPr dirty="0" lang="en-US" smtClean="0">
                <a:solidFill>
                  <a:srgbClr val="C00000"/>
                </a:solidFill>
              </a:rPr>
              <a:t>3000°C</a:t>
            </a:r>
            <a:r>
              <a:rPr dirty="0" lang="en-US" smtClean="0"/>
              <a:t>.</a:t>
            </a:r>
            <a:endParaRPr dirty="0" lang="en-US"/>
          </a:p>
        </p:txBody>
      </p:sp>
      <p:sp>
        <p:nvSpPr>
          <p:cNvPr id="1048642" name="Rectangle 9"/>
          <p:cNvSpPr/>
          <p:nvPr/>
        </p:nvSpPr>
        <p:spPr>
          <a:xfrm>
            <a:off x="228600" y="5657671"/>
            <a:ext cx="8915400" cy="1200329"/>
          </a:xfrm>
          <a:prstGeom prst="rect"/>
        </p:spPr>
        <p:txBody>
          <a:bodyPr wrap="square">
            <a:spAutoFit/>
          </a:bodyPr>
          <a:p>
            <a:r>
              <a:rPr dirty="0" lang="en-US" smtClean="0"/>
              <a:t>vi) </a:t>
            </a:r>
            <a:r>
              <a:rPr b="1" dirty="0" lang="en-US" smtClean="0"/>
              <a:t>Solar power plant: </a:t>
            </a:r>
            <a:r>
              <a:rPr dirty="0" lang="en-US" smtClean="0"/>
              <a:t>Solar energy is harnessed on a large scale by using convex reflectors which cause boiling of water to produce steam. The steam turbine drives a generator to produce electricity. A solar power plant (50 K Watt capacity) has been installed at </a:t>
            </a:r>
            <a:r>
              <a:rPr dirty="0" lang="en-US" err="1" smtClean="0"/>
              <a:t>Gurgaon</a:t>
            </a:r>
            <a:r>
              <a:rPr dirty="0" lang="en-US" smtClean="0"/>
              <a:t>,</a:t>
            </a:r>
          </a:p>
          <a:p>
            <a:r>
              <a:rPr dirty="0" lang="en-US" smtClean="0"/>
              <a:t>Haryana.</a:t>
            </a:r>
            <a:endParaRPr dirty="0" lang="en-US"/>
          </a:p>
        </p:txBody>
      </p:sp>
      <p:pic>
        <p:nvPicPr>
          <p:cNvPr id="2097155" name="Picture 1" descr="C:\Users\NARESH\Desktop\unnamed.gif"/>
          <p:cNvPicPr>
            <a:picLocks noChangeAspect="1" noChangeArrowheads="1"/>
          </p:cNvPicPr>
          <p:nvPr/>
        </p:nvPicPr>
        <p:blipFill>
          <a:blip xmlns:r="http://schemas.openxmlformats.org/officeDocument/2006/relationships" r:embed="rId2"/>
          <a:srcRect/>
          <a:stretch>
            <a:fillRect/>
          </a:stretch>
        </p:blipFill>
        <p:spPr bwMode="auto">
          <a:xfrm>
            <a:off x="4267200" y="3048000"/>
            <a:ext cx="1637741" cy="1090761"/>
          </a:xfrm>
          <a:prstGeom prst="rect"/>
          <a:noFill/>
        </p:spPr>
      </p:pic>
      <p:sp>
        <p:nvSpPr>
          <p:cNvPr id="1048643" name="Rectangle 12"/>
          <p:cNvSpPr/>
          <p:nvPr/>
        </p:nvSpPr>
        <p:spPr>
          <a:xfrm>
            <a:off x="457200" y="282714"/>
            <a:ext cx="6781800" cy="707886"/>
          </a:xfrm>
          <a:prstGeom prst="rect"/>
        </p:spPr>
        <p:txBody>
          <a:bodyPr wrap="square">
            <a:spAutoFit/>
          </a:bodyPr>
          <a:p>
            <a:pPr algn="ctr"/>
            <a:r>
              <a:rPr dirty="0" lang="en-US" smtClean="0"/>
              <a:t> </a:t>
            </a:r>
            <a:r>
              <a:rPr b="1" dirty="0" sz="4000" lang="en-US" smtClean="0">
                <a:solidFill>
                  <a:srgbClr val="FF0000"/>
                </a:solidFill>
              </a:rPr>
              <a:t>Solar Energy</a:t>
            </a:r>
            <a:endParaRPr dirty="0" sz="4000" lang="en-US">
              <a:solidFill>
                <a:srgbClr val="FF0000"/>
              </a:solidFill>
            </a:endParaRPr>
          </a:p>
        </p:txBody>
      </p:sp>
      <p:sp>
        <p:nvSpPr>
          <p:cNvPr id="1048644" name="Rectangle 10"/>
          <p:cNvSpPr/>
          <p:nvPr/>
        </p:nvSpPr>
        <p:spPr>
          <a:xfrm>
            <a:off x="6553200" y="3352800"/>
            <a:ext cx="685800" cy="68580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728" name="Straight Arrow Connector 14"/>
          <p:cNvCxnSpPr>
            <a:cxnSpLocks/>
          </p:cNvCxnSpPr>
          <p:nvPr/>
        </p:nvCxnSpPr>
        <p:spPr>
          <a:xfrm rot="5400000">
            <a:off x="6591300" y="3543300"/>
            <a:ext cx="762000" cy="381000"/>
          </a:xfrm>
          <a:prstGeom prst="straightConnector1"/>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45729" name="Straight Arrow Connector 15"/>
          <p:cNvCxnSpPr>
            <a:cxnSpLocks/>
          </p:cNvCxnSpPr>
          <p:nvPr/>
        </p:nvCxnSpPr>
        <p:spPr>
          <a:xfrm rot="16200000" flipH="1">
            <a:off x="6248400" y="3581400"/>
            <a:ext cx="685800" cy="228600"/>
          </a:xfrm>
          <a:prstGeom prst="straightConnector1"/>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45730" name="Straight Arrow Connector 18"/>
          <p:cNvCxnSpPr>
            <a:cxnSpLocks/>
          </p:cNvCxnSpPr>
          <p:nvPr/>
        </p:nvCxnSpPr>
        <p:spPr>
          <a:xfrm rot="5400000">
            <a:off x="6534150" y="3600450"/>
            <a:ext cx="685800" cy="190500"/>
          </a:xfrm>
          <a:prstGeom prst="straightConnector1"/>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45731" name="Straight Arrow Connector 20"/>
          <p:cNvCxnSpPr>
            <a:cxnSpLocks/>
          </p:cNvCxnSpPr>
          <p:nvPr/>
        </p:nvCxnSpPr>
        <p:spPr>
          <a:xfrm rot="5400000">
            <a:off x="6324600" y="3733800"/>
            <a:ext cx="762000" cy="1588"/>
          </a:xfrm>
          <a:prstGeom prst="straightConnector1"/>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45" name="object 2"/>
          <p:cNvSpPr txBox="1">
            <a:spLocks noGrp="1"/>
          </p:cNvSpPr>
          <p:nvPr>
            <p:ph type="title"/>
          </p:nvPr>
        </p:nvSpPr>
        <p:spPr>
          <a:xfrm>
            <a:off x="838200" y="95198"/>
            <a:ext cx="5968365" cy="629018"/>
          </a:xfrm>
          <a:prstGeom prst="rect"/>
        </p:spPr>
        <p:txBody>
          <a:bodyPr bIns="0" lIns="0" rIns="0" rtlCol="0" tIns="13335" vert="horz" wrap="square">
            <a:spAutoFit/>
          </a:bodyPr>
          <a:p>
            <a:pPr algn="ctr" indent="-996950" marL="1009015" marR="5080">
              <a:lnSpc>
                <a:spcPct val="100000"/>
              </a:lnSpc>
              <a:spcBef>
                <a:spcPts val="105"/>
              </a:spcBef>
              <a:tabLst>
                <a:tab algn="l" pos="525780"/>
              </a:tabLst>
            </a:pPr>
            <a:r>
              <a:rPr b="1" dirty="0" sz="4000" lang="en-US" smtClean="0">
                <a:solidFill>
                  <a:srgbClr val="FF0000"/>
                </a:solidFill>
              </a:rPr>
              <a:t>Wind energy</a:t>
            </a:r>
            <a:endParaRPr b="1" dirty="0" sz="4000" lang="en-US">
              <a:solidFill>
                <a:srgbClr val="FF0000"/>
              </a:solidFill>
            </a:endParaRPr>
          </a:p>
        </p:txBody>
      </p:sp>
      <p:sp>
        <p:nvSpPr>
          <p:cNvPr id="1048646" name="object 3"/>
          <p:cNvSpPr txBox="1"/>
          <p:nvPr/>
        </p:nvSpPr>
        <p:spPr>
          <a:xfrm>
            <a:off x="0" y="1500886"/>
            <a:ext cx="4952999" cy="3710502"/>
          </a:xfrm>
          <a:prstGeom prst="rect"/>
        </p:spPr>
        <p:txBody>
          <a:bodyPr bIns="0" lIns="0" rIns="0" rtlCol="0" tIns="64769" vert="horz" wrap="square">
            <a:spAutoFit/>
          </a:bodyPr>
          <a:p>
            <a:pPr indent="-274320" marL="287020" marR="326390">
              <a:lnSpc>
                <a:spcPct val="80000"/>
              </a:lnSpc>
              <a:spcBef>
                <a:spcPts val="509"/>
              </a:spcBef>
              <a:buClr>
                <a:srgbClr val="D16248"/>
              </a:buClr>
              <a:buSzPct val="85294"/>
              <a:buFont typeface="Wingdings 2"/>
              <a:buChar char=""/>
              <a:tabLst>
                <a:tab algn="l" pos="286385"/>
                <a:tab algn="l" pos="287020"/>
              </a:tabLst>
            </a:pPr>
            <a:r>
              <a:rPr b="1" dirty="0" sz="1700" lang="en-US" smtClean="0">
                <a:solidFill>
                  <a:srgbClr val="C00000"/>
                </a:solidFill>
                <a:latin typeface="Georgia"/>
                <a:cs typeface="Georgia"/>
              </a:rPr>
              <a:t>R</a:t>
            </a:r>
            <a:r>
              <a:rPr b="1" sz="1700" smtClean="0">
                <a:solidFill>
                  <a:srgbClr val="C00000"/>
                </a:solidFill>
                <a:latin typeface="Georgia"/>
                <a:cs typeface="Georgia"/>
              </a:rPr>
              <a:t>otor blades </a:t>
            </a:r>
            <a:r>
              <a:rPr sz="1700" smtClean="0">
                <a:latin typeface="Georgia"/>
                <a:cs typeface="Georgia"/>
              </a:rPr>
              <a:t>- </a:t>
            </a:r>
            <a:r>
              <a:rPr dirty="0" sz="1700" spc="-5">
                <a:latin typeface="Georgia"/>
                <a:cs typeface="Georgia"/>
              </a:rPr>
              <a:t>capture </a:t>
            </a:r>
            <a:r>
              <a:rPr dirty="0" sz="1700">
                <a:latin typeface="Georgia"/>
                <a:cs typeface="Georgia"/>
              </a:rPr>
              <a:t>wind's</a:t>
            </a:r>
            <a:r>
              <a:rPr dirty="0" sz="1700" spc="-120">
                <a:latin typeface="Georgia"/>
                <a:cs typeface="Georgia"/>
              </a:rPr>
              <a:t> </a:t>
            </a:r>
            <a:r>
              <a:rPr dirty="0" sz="1700" spc="-5">
                <a:latin typeface="Georgia"/>
                <a:cs typeface="Georgia"/>
              </a:rPr>
              <a:t>energy  </a:t>
            </a:r>
            <a:r>
              <a:rPr dirty="0" sz="1700">
                <a:latin typeface="Georgia"/>
                <a:cs typeface="Georgia"/>
              </a:rPr>
              <a:t>and </a:t>
            </a:r>
            <a:r>
              <a:rPr dirty="0" sz="1700" spc="-5">
                <a:latin typeface="Georgia"/>
                <a:cs typeface="Georgia"/>
              </a:rPr>
              <a:t>convert </a:t>
            </a:r>
            <a:r>
              <a:rPr dirty="0" sz="1700">
                <a:latin typeface="Georgia"/>
                <a:cs typeface="Georgia"/>
              </a:rPr>
              <a:t>it </a:t>
            </a:r>
            <a:r>
              <a:rPr sz="1700" spc="-5">
                <a:latin typeface="Georgia"/>
                <a:cs typeface="Georgia"/>
              </a:rPr>
              <a:t>to </a:t>
            </a:r>
            <a:r>
              <a:rPr sz="1700" smtClean="0">
                <a:latin typeface="Georgia"/>
                <a:cs typeface="Georgia"/>
              </a:rPr>
              <a:t>rotational </a:t>
            </a:r>
            <a:r>
              <a:rPr dirty="0" sz="1700" spc="-5">
                <a:latin typeface="Georgia"/>
                <a:cs typeface="Georgia"/>
              </a:rPr>
              <a:t>energy </a:t>
            </a:r>
            <a:r>
              <a:rPr dirty="0" sz="1700">
                <a:latin typeface="Georgia"/>
                <a:cs typeface="Georgia"/>
              </a:rPr>
              <a:t>of  </a:t>
            </a:r>
            <a:r>
              <a:rPr dirty="0" sz="1700" spc="-5">
                <a:latin typeface="Georgia"/>
                <a:cs typeface="Georgia"/>
              </a:rPr>
              <a:t>shaft</a:t>
            </a:r>
            <a:endParaRPr sz="1700">
              <a:latin typeface="Georgia"/>
              <a:cs typeface="Georgia"/>
            </a:endParaRPr>
          </a:p>
          <a:p>
            <a:pPr indent="-274320" marL="287020" marR="241935">
              <a:lnSpc>
                <a:spcPct val="80000"/>
              </a:lnSpc>
              <a:spcBef>
                <a:spcPts val="409"/>
              </a:spcBef>
              <a:buClr>
                <a:srgbClr val="D16248"/>
              </a:buClr>
              <a:buSzPct val="85294"/>
              <a:buFont typeface="Wingdings 2"/>
              <a:buChar char=""/>
              <a:tabLst>
                <a:tab algn="l" pos="286385"/>
                <a:tab algn="l" pos="287020"/>
              </a:tabLst>
            </a:pPr>
            <a:r>
              <a:rPr b="1" dirty="0" sz="1700" lang="en-US" smtClean="0">
                <a:solidFill>
                  <a:srgbClr val="C00000"/>
                </a:solidFill>
                <a:latin typeface="Georgia"/>
                <a:cs typeface="Georgia"/>
              </a:rPr>
              <a:t>S</a:t>
            </a:r>
            <a:r>
              <a:rPr b="1" sz="1700" smtClean="0">
                <a:solidFill>
                  <a:srgbClr val="C00000"/>
                </a:solidFill>
                <a:latin typeface="Georgia"/>
                <a:cs typeface="Georgia"/>
              </a:rPr>
              <a:t>haft </a:t>
            </a:r>
            <a:r>
              <a:rPr dirty="0" sz="1700">
                <a:latin typeface="Georgia"/>
                <a:cs typeface="Georgia"/>
              </a:rPr>
              <a:t>- </a:t>
            </a:r>
            <a:r>
              <a:rPr dirty="0" sz="1700" spc="-5">
                <a:latin typeface="Georgia"/>
                <a:cs typeface="Georgia"/>
              </a:rPr>
              <a:t>transfers </a:t>
            </a:r>
            <a:r>
              <a:rPr dirty="0" sz="1700">
                <a:latin typeface="Georgia"/>
                <a:cs typeface="Georgia"/>
              </a:rPr>
              <a:t>rotational </a:t>
            </a:r>
            <a:r>
              <a:rPr dirty="0" sz="1700" spc="-5">
                <a:latin typeface="Georgia"/>
                <a:cs typeface="Georgia"/>
              </a:rPr>
              <a:t>energy into  </a:t>
            </a:r>
            <a:r>
              <a:rPr dirty="0" sz="1700">
                <a:latin typeface="Georgia"/>
                <a:cs typeface="Georgia"/>
              </a:rPr>
              <a:t>generator</a:t>
            </a:r>
            <a:endParaRPr sz="1700">
              <a:latin typeface="Georgia"/>
              <a:cs typeface="Georgia"/>
            </a:endParaRPr>
          </a:p>
          <a:p>
            <a:pPr indent="-274320" marL="287020">
              <a:lnSpc>
                <a:spcPct val="100000"/>
              </a:lnSpc>
              <a:buClr>
                <a:srgbClr val="D16248"/>
              </a:buClr>
              <a:buSzPct val="85294"/>
              <a:buFont typeface="Wingdings 2"/>
              <a:buChar char=""/>
              <a:tabLst>
                <a:tab algn="l" pos="286385"/>
                <a:tab algn="l" pos="287020"/>
              </a:tabLst>
            </a:pPr>
            <a:r>
              <a:rPr b="1" dirty="0" sz="1700" lang="en-US" smtClean="0">
                <a:solidFill>
                  <a:srgbClr val="C00000"/>
                </a:solidFill>
                <a:latin typeface="Georgia"/>
                <a:cs typeface="Georgia"/>
              </a:rPr>
              <a:t>N</a:t>
            </a:r>
            <a:r>
              <a:rPr b="1" sz="1700" smtClean="0">
                <a:solidFill>
                  <a:srgbClr val="C00000"/>
                </a:solidFill>
                <a:latin typeface="Georgia"/>
                <a:cs typeface="Georgia"/>
              </a:rPr>
              <a:t>acelle </a:t>
            </a:r>
            <a:r>
              <a:rPr dirty="0" sz="1700">
                <a:latin typeface="Georgia"/>
                <a:cs typeface="Georgia"/>
              </a:rPr>
              <a:t>- </a:t>
            </a:r>
            <a:r>
              <a:rPr dirty="0" sz="1700" spc="-5">
                <a:latin typeface="Georgia"/>
                <a:cs typeface="Georgia"/>
              </a:rPr>
              <a:t>casing that </a:t>
            </a:r>
            <a:r>
              <a:rPr dirty="0" sz="1700">
                <a:latin typeface="Georgia"/>
                <a:cs typeface="Georgia"/>
              </a:rPr>
              <a:t>holds </a:t>
            </a:r>
            <a:r>
              <a:rPr dirty="0" sz="1700" spc="-5">
                <a:latin typeface="Georgia"/>
                <a:cs typeface="Georgia"/>
              </a:rPr>
              <a:t>the gear</a:t>
            </a:r>
            <a:r>
              <a:rPr dirty="0" sz="1700" spc="-70">
                <a:latin typeface="Georgia"/>
                <a:cs typeface="Georgia"/>
              </a:rPr>
              <a:t> </a:t>
            </a:r>
            <a:r>
              <a:rPr dirty="0" sz="1700">
                <a:latin typeface="Georgia"/>
                <a:cs typeface="Georgia"/>
              </a:rPr>
              <a:t>box</a:t>
            </a:r>
            <a:endParaRPr sz="1700">
              <a:latin typeface="Georgia"/>
              <a:cs typeface="Georgia"/>
            </a:endParaRPr>
          </a:p>
          <a:p>
            <a:pPr indent="-274320" marL="287020">
              <a:lnSpc>
                <a:spcPts val="1835"/>
              </a:lnSpc>
              <a:buClr>
                <a:srgbClr val="D16248"/>
              </a:buClr>
              <a:buSzPct val="85294"/>
              <a:buFont typeface="Wingdings 2"/>
              <a:buChar char=""/>
              <a:tabLst>
                <a:tab algn="l" pos="286385"/>
                <a:tab algn="l" pos="287020"/>
              </a:tabLst>
            </a:pPr>
            <a:r>
              <a:rPr dirty="0" sz="1700" spc="-5">
                <a:latin typeface="Georgia"/>
                <a:cs typeface="Georgia"/>
              </a:rPr>
              <a:t>the </a:t>
            </a:r>
            <a:r>
              <a:rPr b="1" dirty="0" sz="1700">
                <a:solidFill>
                  <a:srgbClr val="C00000"/>
                </a:solidFill>
                <a:latin typeface="Georgia"/>
                <a:cs typeface="Georgia"/>
              </a:rPr>
              <a:t>gearbox </a:t>
            </a:r>
            <a:r>
              <a:rPr dirty="0" sz="1700">
                <a:latin typeface="Georgia"/>
                <a:cs typeface="Georgia"/>
              </a:rPr>
              <a:t>includes</a:t>
            </a:r>
            <a:r>
              <a:rPr dirty="0" sz="1700" spc="-85">
                <a:latin typeface="Georgia"/>
                <a:cs typeface="Georgia"/>
              </a:rPr>
              <a:t> </a:t>
            </a:r>
            <a:r>
              <a:rPr dirty="0" sz="1700" spc="-5">
                <a:latin typeface="Georgia"/>
                <a:cs typeface="Georgia"/>
              </a:rPr>
              <a:t>the</a:t>
            </a:r>
            <a:endParaRPr sz="1700">
              <a:latin typeface="Georgia"/>
              <a:cs typeface="Georgia"/>
            </a:endParaRPr>
          </a:p>
          <a:p>
            <a:pPr marL="287020" marR="90805">
              <a:lnSpc>
                <a:spcPct val="80000"/>
              </a:lnSpc>
              <a:spcBef>
                <a:spcPts val="204"/>
              </a:spcBef>
            </a:pPr>
            <a:r>
              <a:rPr dirty="0" sz="1700">
                <a:solidFill>
                  <a:srgbClr val="C00000"/>
                </a:solidFill>
                <a:latin typeface="Georgia"/>
                <a:cs typeface="Georgia"/>
              </a:rPr>
              <a:t>g</a:t>
            </a:r>
            <a:r>
              <a:rPr b="1" dirty="0" sz="1700">
                <a:solidFill>
                  <a:srgbClr val="C00000"/>
                </a:solidFill>
                <a:latin typeface="Georgia"/>
                <a:cs typeface="Georgia"/>
              </a:rPr>
              <a:t>enerator </a:t>
            </a:r>
            <a:r>
              <a:rPr dirty="0" sz="1700">
                <a:latin typeface="Georgia"/>
                <a:cs typeface="Georgia"/>
              </a:rPr>
              <a:t>which </a:t>
            </a:r>
            <a:r>
              <a:rPr dirty="0" sz="1700" spc="-5">
                <a:latin typeface="Georgia"/>
                <a:cs typeface="Georgia"/>
              </a:rPr>
              <a:t>uses </a:t>
            </a:r>
            <a:r>
              <a:rPr dirty="0" sz="1700">
                <a:latin typeface="Georgia"/>
                <a:cs typeface="Georgia"/>
              </a:rPr>
              <a:t>rotational</a:t>
            </a:r>
            <a:r>
              <a:rPr dirty="0" sz="1700" spc="-110">
                <a:latin typeface="Georgia"/>
                <a:cs typeface="Georgia"/>
              </a:rPr>
              <a:t> </a:t>
            </a:r>
            <a:r>
              <a:rPr dirty="0" sz="1700" spc="-5">
                <a:latin typeface="Georgia"/>
                <a:cs typeface="Georgia"/>
              </a:rPr>
              <a:t>energy  </a:t>
            </a:r>
            <a:r>
              <a:rPr dirty="0" sz="1700">
                <a:latin typeface="Georgia"/>
                <a:cs typeface="Georgia"/>
              </a:rPr>
              <a:t>of </a:t>
            </a:r>
            <a:r>
              <a:rPr dirty="0" sz="1700" spc="-5">
                <a:latin typeface="Georgia"/>
                <a:cs typeface="Georgia"/>
              </a:rPr>
              <a:t>shaft to </a:t>
            </a:r>
            <a:r>
              <a:rPr dirty="0" sz="1700">
                <a:latin typeface="Georgia"/>
                <a:cs typeface="Georgia"/>
              </a:rPr>
              <a:t>generate</a:t>
            </a:r>
            <a:r>
              <a:rPr dirty="0" sz="1700" spc="-50">
                <a:latin typeface="Georgia"/>
                <a:cs typeface="Georgia"/>
              </a:rPr>
              <a:t> </a:t>
            </a:r>
            <a:r>
              <a:rPr dirty="0" sz="1700" spc="-5">
                <a:latin typeface="Georgia"/>
                <a:cs typeface="Georgia"/>
              </a:rPr>
              <a:t>electricity.</a:t>
            </a:r>
            <a:endParaRPr sz="1700">
              <a:latin typeface="Georgia"/>
              <a:cs typeface="Georgia"/>
            </a:endParaRPr>
          </a:p>
          <a:p>
            <a:pPr indent="-326390" marL="338455">
              <a:lnSpc>
                <a:spcPts val="1835"/>
              </a:lnSpc>
              <a:buClr>
                <a:srgbClr val="D16248"/>
              </a:buClr>
              <a:buSzPct val="85294"/>
              <a:buFont typeface="Wingdings 2"/>
              <a:buChar char=""/>
              <a:tabLst>
                <a:tab algn="l" pos="338455"/>
                <a:tab algn="l" pos="339090"/>
              </a:tabLst>
            </a:pPr>
            <a:r>
              <a:rPr b="1" dirty="0" sz="1700" lang="en-US" smtClean="0">
                <a:solidFill>
                  <a:srgbClr val="C00000"/>
                </a:solidFill>
                <a:latin typeface="Georgia"/>
                <a:cs typeface="Georgia"/>
              </a:rPr>
              <a:t>B</a:t>
            </a:r>
            <a:r>
              <a:rPr b="1" sz="1700" smtClean="0">
                <a:solidFill>
                  <a:srgbClr val="C00000"/>
                </a:solidFill>
                <a:latin typeface="Georgia"/>
                <a:cs typeface="Georgia"/>
              </a:rPr>
              <a:t>rakes- </a:t>
            </a:r>
            <a:r>
              <a:rPr dirty="0" sz="1700" spc="-5">
                <a:latin typeface="Georgia"/>
                <a:cs typeface="Georgia"/>
              </a:rPr>
              <a:t>stop </a:t>
            </a:r>
            <a:r>
              <a:rPr dirty="0" sz="1700">
                <a:latin typeface="Georgia"/>
                <a:cs typeface="Georgia"/>
              </a:rPr>
              <a:t>rotation of </a:t>
            </a:r>
            <a:r>
              <a:rPr dirty="0" sz="1700" spc="-5">
                <a:latin typeface="Georgia"/>
                <a:cs typeface="Georgia"/>
              </a:rPr>
              <a:t>shaft </a:t>
            </a:r>
            <a:r>
              <a:rPr dirty="0" sz="1700">
                <a:latin typeface="Georgia"/>
                <a:cs typeface="Georgia"/>
              </a:rPr>
              <a:t>in case</a:t>
            </a:r>
            <a:r>
              <a:rPr dirty="0" sz="1700" spc="-85">
                <a:latin typeface="Georgia"/>
                <a:cs typeface="Georgia"/>
              </a:rPr>
              <a:t> </a:t>
            </a:r>
            <a:r>
              <a:rPr dirty="0" sz="1700" spc="-5">
                <a:latin typeface="Georgia"/>
                <a:cs typeface="Georgia"/>
              </a:rPr>
              <a:t>of</a:t>
            </a:r>
            <a:endParaRPr sz="1700">
              <a:latin typeface="Georgia"/>
              <a:cs typeface="Georgia"/>
            </a:endParaRPr>
          </a:p>
          <a:p>
            <a:pPr marL="287020">
              <a:lnSpc>
                <a:spcPts val="1835"/>
              </a:lnSpc>
            </a:pPr>
            <a:r>
              <a:rPr dirty="0" sz="1700">
                <a:latin typeface="Georgia"/>
                <a:cs typeface="Georgia"/>
              </a:rPr>
              <a:t>power overload or </a:t>
            </a:r>
            <a:r>
              <a:rPr dirty="0" sz="1700" spc="-5">
                <a:latin typeface="Georgia"/>
                <a:cs typeface="Georgia"/>
              </a:rPr>
              <a:t>system</a:t>
            </a:r>
            <a:r>
              <a:rPr dirty="0" sz="1700" spc="-65">
                <a:latin typeface="Georgia"/>
                <a:cs typeface="Georgia"/>
              </a:rPr>
              <a:t> </a:t>
            </a:r>
            <a:r>
              <a:rPr dirty="0" sz="1700">
                <a:latin typeface="Georgia"/>
                <a:cs typeface="Georgia"/>
              </a:rPr>
              <a:t>failure.</a:t>
            </a:r>
            <a:endParaRPr sz="1700">
              <a:latin typeface="Georgia"/>
              <a:cs typeface="Georgia"/>
            </a:endParaRPr>
          </a:p>
          <a:p>
            <a:pPr indent="-274320" marL="287020" marR="104775">
              <a:lnSpc>
                <a:spcPct val="80000"/>
              </a:lnSpc>
              <a:spcBef>
                <a:spcPts val="409"/>
              </a:spcBef>
              <a:buClr>
                <a:srgbClr val="D16248"/>
              </a:buClr>
              <a:buSzPct val="85294"/>
              <a:buFont typeface="Wingdings 2"/>
              <a:buChar char=""/>
              <a:tabLst>
                <a:tab algn="l" pos="286385"/>
                <a:tab algn="l" pos="287020"/>
              </a:tabLst>
            </a:pPr>
            <a:r>
              <a:rPr b="1" dirty="0" sz="1700" lang="en-US" spc="-5" smtClean="0">
                <a:solidFill>
                  <a:srgbClr val="C00000"/>
                </a:solidFill>
                <a:latin typeface="Georgia"/>
                <a:cs typeface="Georgia"/>
              </a:rPr>
              <a:t>T</a:t>
            </a:r>
            <a:r>
              <a:rPr b="1" sz="1700" spc="-5" smtClean="0">
                <a:solidFill>
                  <a:srgbClr val="C00000"/>
                </a:solidFill>
                <a:latin typeface="Georgia"/>
                <a:cs typeface="Georgia"/>
              </a:rPr>
              <a:t>ower </a:t>
            </a:r>
            <a:r>
              <a:rPr dirty="0" sz="1700">
                <a:latin typeface="Georgia"/>
                <a:cs typeface="Georgia"/>
              </a:rPr>
              <a:t>- </a:t>
            </a:r>
            <a:r>
              <a:rPr dirty="0" sz="1700" spc="-5">
                <a:latin typeface="Georgia"/>
                <a:cs typeface="Georgia"/>
              </a:rPr>
              <a:t>supports </a:t>
            </a:r>
            <a:r>
              <a:rPr dirty="0" sz="1700">
                <a:latin typeface="Georgia"/>
                <a:cs typeface="Georgia"/>
              </a:rPr>
              <a:t>rotor and nacelle and  </a:t>
            </a:r>
            <a:r>
              <a:rPr dirty="0" sz="1700" spc="-5">
                <a:latin typeface="Georgia"/>
                <a:cs typeface="Georgia"/>
              </a:rPr>
              <a:t>lifts </a:t>
            </a:r>
            <a:r>
              <a:rPr dirty="0" sz="1700">
                <a:latin typeface="Georgia"/>
                <a:cs typeface="Georgia"/>
              </a:rPr>
              <a:t>entire </a:t>
            </a:r>
            <a:r>
              <a:rPr dirty="0" sz="1700" spc="-5">
                <a:latin typeface="Georgia"/>
                <a:cs typeface="Georgia"/>
              </a:rPr>
              <a:t>setup to </a:t>
            </a:r>
            <a:r>
              <a:rPr dirty="0" sz="1700">
                <a:latin typeface="Georgia"/>
                <a:cs typeface="Georgia"/>
              </a:rPr>
              <a:t>higher elevation  where blades </a:t>
            </a:r>
            <a:r>
              <a:rPr dirty="0" sz="1700" spc="-5">
                <a:latin typeface="Georgia"/>
                <a:cs typeface="Georgia"/>
              </a:rPr>
              <a:t>can safely clear the</a:t>
            </a:r>
            <a:r>
              <a:rPr dirty="0" sz="1700" spc="-35">
                <a:latin typeface="Georgia"/>
                <a:cs typeface="Georgia"/>
              </a:rPr>
              <a:t> </a:t>
            </a:r>
            <a:r>
              <a:rPr dirty="0" sz="1700" spc="-5">
                <a:latin typeface="Georgia"/>
                <a:cs typeface="Georgia"/>
              </a:rPr>
              <a:t>ground</a:t>
            </a:r>
            <a:endParaRPr sz="1700">
              <a:latin typeface="Georgia"/>
              <a:cs typeface="Georgia"/>
            </a:endParaRPr>
          </a:p>
          <a:p>
            <a:pPr indent="-274320" marL="287020" marR="5080">
              <a:lnSpc>
                <a:spcPct val="80000"/>
              </a:lnSpc>
              <a:spcBef>
                <a:spcPts val="405"/>
              </a:spcBef>
              <a:buClr>
                <a:srgbClr val="D16248"/>
              </a:buClr>
              <a:buSzPct val="85294"/>
              <a:buFont typeface="Wingdings 2"/>
              <a:buChar char=""/>
              <a:tabLst>
                <a:tab algn="l" pos="286385"/>
                <a:tab algn="l" pos="287020"/>
              </a:tabLst>
            </a:pPr>
            <a:r>
              <a:rPr b="1" dirty="0" sz="1700" lang="en-US" spc="-5" smtClean="0">
                <a:solidFill>
                  <a:srgbClr val="C00000"/>
                </a:solidFill>
                <a:latin typeface="Georgia"/>
                <a:cs typeface="Georgia"/>
              </a:rPr>
              <a:t>E</a:t>
            </a:r>
            <a:r>
              <a:rPr b="1" sz="1700" spc="-5" smtClean="0">
                <a:solidFill>
                  <a:srgbClr val="C00000"/>
                </a:solidFill>
                <a:latin typeface="Georgia"/>
                <a:cs typeface="Georgia"/>
              </a:rPr>
              <a:t>lectrical </a:t>
            </a:r>
            <a:r>
              <a:rPr b="1" dirty="0" sz="1700">
                <a:solidFill>
                  <a:srgbClr val="C00000"/>
                </a:solidFill>
                <a:latin typeface="Georgia"/>
                <a:cs typeface="Georgia"/>
              </a:rPr>
              <a:t>equipment </a:t>
            </a:r>
            <a:r>
              <a:rPr dirty="0" sz="1700">
                <a:latin typeface="Georgia"/>
                <a:cs typeface="Georgia"/>
              </a:rPr>
              <a:t>- carries  </a:t>
            </a:r>
            <a:r>
              <a:rPr dirty="0" sz="1700" spc="-5">
                <a:latin typeface="Georgia"/>
                <a:cs typeface="Georgia"/>
              </a:rPr>
              <a:t>electricity from generator </a:t>
            </a:r>
            <a:r>
              <a:rPr dirty="0" sz="1700">
                <a:latin typeface="Georgia"/>
                <a:cs typeface="Georgia"/>
              </a:rPr>
              <a:t>down </a:t>
            </a:r>
            <a:r>
              <a:rPr dirty="0" sz="1700" spc="-5">
                <a:latin typeface="Georgia"/>
                <a:cs typeface="Georgia"/>
              </a:rPr>
              <a:t>through  </a:t>
            </a:r>
            <a:r>
              <a:rPr dirty="0" sz="1700">
                <a:latin typeface="Georgia"/>
                <a:cs typeface="Georgia"/>
              </a:rPr>
              <a:t>tower and </a:t>
            </a:r>
            <a:r>
              <a:rPr dirty="0" sz="1700" spc="-5">
                <a:latin typeface="Georgia"/>
                <a:cs typeface="Georgia"/>
              </a:rPr>
              <a:t>controls </a:t>
            </a:r>
            <a:r>
              <a:rPr dirty="0" sz="1700">
                <a:latin typeface="Georgia"/>
                <a:cs typeface="Georgia"/>
              </a:rPr>
              <a:t>many safety elements  of</a:t>
            </a:r>
            <a:r>
              <a:rPr dirty="0" sz="1700" spc="-25">
                <a:latin typeface="Georgia"/>
                <a:cs typeface="Georgia"/>
              </a:rPr>
              <a:t> </a:t>
            </a:r>
            <a:r>
              <a:rPr dirty="0" sz="1700" spc="-5">
                <a:latin typeface="Georgia"/>
                <a:cs typeface="Georgia"/>
              </a:rPr>
              <a:t>turbine.</a:t>
            </a:r>
            <a:endParaRPr sz="1700">
              <a:latin typeface="Georgia"/>
              <a:cs typeface="Georgia"/>
            </a:endParaRPr>
          </a:p>
        </p:txBody>
      </p:sp>
      <p:sp>
        <p:nvSpPr>
          <p:cNvPr id="1048647" name="object 4"/>
          <p:cNvSpPr/>
          <p:nvPr/>
        </p:nvSpPr>
        <p:spPr>
          <a:xfrm>
            <a:off x="5105400" y="1524000"/>
            <a:ext cx="3886200" cy="4267200"/>
          </a:xfrm>
          <a:prstGeom prst="rect"/>
          <a:blipFill>
            <a:blip xmlns:r="http://schemas.openxmlformats.org/officeDocument/2006/relationships" r:embed="rId1" cstate="print"/>
            <a:stretch>
              <a:fillRect/>
            </a:stretch>
          </a:blipFill>
        </p:spPr>
        <p:txBody>
          <a:bodyPr bIns="0" lIns="0" rIns="0" rtlCol="0" tIns="0" wrap="square"/>
          <a:p/>
        </p:txBody>
      </p:sp>
      <p:sp>
        <p:nvSpPr>
          <p:cNvPr id="1048648" name="Rectangle 4"/>
          <p:cNvSpPr/>
          <p:nvPr/>
        </p:nvSpPr>
        <p:spPr>
          <a:xfrm>
            <a:off x="152400" y="5257800"/>
            <a:ext cx="4800600" cy="400110"/>
          </a:xfrm>
          <a:prstGeom prst="rect"/>
        </p:spPr>
        <p:txBody>
          <a:bodyPr wrap="square">
            <a:spAutoFit/>
          </a:bodyPr>
          <a:p>
            <a:r>
              <a:rPr dirty="0" sz="2000" lang="en-US" smtClean="0"/>
              <a:t>The minimum wind speed required is 15 km/h</a:t>
            </a:r>
            <a:endParaRPr dirty="0" sz="2000" lang="en-US"/>
          </a:p>
        </p:txBody>
      </p:sp>
      <p:sp>
        <p:nvSpPr>
          <p:cNvPr id="1048649" name="Rectangle 6"/>
          <p:cNvSpPr/>
          <p:nvPr/>
        </p:nvSpPr>
        <p:spPr>
          <a:xfrm>
            <a:off x="0" y="5934670"/>
            <a:ext cx="8763000" cy="707886"/>
          </a:xfrm>
          <a:prstGeom prst="rect"/>
          <a:solidFill>
            <a:schemeClr val="accent1">
              <a:lumMod val="20000"/>
              <a:lumOff val="80000"/>
            </a:schemeClr>
          </a:solidFill>
        </p:spPr>
        <p:txBody>
          <a:bodyPr wrap="square">
            <a:spAutoFit/>
          </a:bodyPr>
          <a:p>
            <a:r>
              <a:rPr dirty="0" sz="2000" lang="en-US" smtClean="0"/>
              <a:t>The wind power potential of India is estimated to be about 20,000 MW, while at present we are generating about 1020 MW.</a:t>
            </a:r>
            <a:endParaRPr dirty="0" sz="2000" lang="en-US"/>
          </a:p>
        </p:txBody>
      </p:sp>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50" name="object 2"/>
          <p:cNvSpPr txBox="1">
            <a:spLocks noGrp="1"/>
          </p:cNvSpPr>
          <p:nvPr>
            <p:ph type="title"/>
          </p:nvPr>
        </p:nvSpPr>
        <p:spPr>
          <a:xfrm>
            <a:off x="1580769" y="412750"/>
            <a:ext cx="5974080" cy="628377"/>
          </a:xfrm>
          <a:prstGeom prst="rect"/>
        </p:spPr>
        <p:txBody>
          <a:bodyPr bIns="0" lIns="0" rIns="0" rtlCol="0" tIns="12700" vert="horz" wrap="square">
            <a:spAutoFit/>
          </a:bodyPr>
          <a:p>
            <a:pPr marL="12700">
              <a:lnSpc>
                <a:spcPct val="100000"/>
              </a:lnSpc>
              <a:spcBef>
                <a:spcPts val="100"/>
              </a:spcBef>
            </a:pPr>
            <a:r>
              <a:rPr b="1" dirty="0" sz="4000" lang="en-US" spc="-10" smtClean="0">
                <a:solidFill>
                  <a:srgbClr val="FF0000"/>
                </a:solidFill>
              </a:rPr>
              <a:t>Hydro </a:t>
            </a:r>
            <a:r>
              <a:rPr b="1" dirty="0" sz="4000" lang="en-US" smtClean="0">
                <a:solidFill>
                  <a:srgbClr val="FF0000"/>
                </a:solidFill>
              </a:rPr>
              <a:t>power</a:t>
            </a:r>
            <a:endParaRPr b="1" dirty="0" sz="4000" lang="en-US">
              <a:solidFill>
                <a:srgbClr val="FF0000"/>
              </a:solidFill>
              <a:latin typeface="Georgia"/>
              <a:cs typeface="Georgia"/>
            </a:endParaRPr>
          </a:p>
        </p:txBody>
      </p:sp>
      <p:sp>
        <p:nvSpPr>
          <p:cNvPr id="1048651" name="object 3"/>
          <p:cNvSpPr txBox="1"/>
          <p:nvPr/>
        </p:nvSpPr>
        <p:spPr>
          <a:xfrm>
            <a:off x="1" y="1487170"/>
            <a:ext cx="4640706" cy="3951338"/>
          </a:xfrm>
          <a:prstGeom prst="rect"/>
          <a:solidFill>
            <a:schemeClr val="accent1">
              <a:lumMod val="20000"/>
              <a:lumOff val="80000"/>
            </a:schemeClr>
          </a:solidFill>
        </p:spPr>
        <p:txBody>
          <a:bodyPr bIns="0" lIns="0" rIns="0" rtlCol="0" tIns="12700" vert="horz" wrap="square">
            <a:spAutoFit/>
          </a:bodyPr>
          <a:p>
            <a:pPr algn="just" indent="-274320" marL="287020">
              <a:lnSpc>
                <a:spcPts val="2270"/>
              </a:lnSpc>
              <a:spcBef>
                <a:spcPts val="100"/>
              </a:spcBef>
              <a:buClr>
                <a:srgbClr val="D16248"/>
              </a:buClr>
              <a:buSzPct val="83333"/>
              <a:buFont typeface="Wingdings 2"/>
              <a:buChar char=""/>
              <a:tabLst>
                <a:tab algn="l" pos="286385"/>
                <a:tab algn="l" pos="287020"/>
              </a:tabLst>
            </a:pPr>
            <a:r>
              <a:rPr dirty="0" sz="2100">
                <a:solidFill>
                  <a:srgbClr val="C00000"/>
                </a:solidFill>
                <a:latin typeface="Georgia"/>
                <a:cs typeface="Georgia"/>
              </a:rPr>
              <a:t>An </a:t>
            </a:r>
            <a:r>
              <a:rPr dirty="0" sz="2100" spc="-5">
                <a:solidFill>
                  <a:srgbClr val="C00000"/>
                </a:solidFill>
                <a:latin typeface="Georgia"/>
                <a:cs typeface="Georgia"/>
              </a:rPr>
              <a:t>intake</a:t>
            </a:r>
            <a:r>
              <a:rPr dirty="0" sz="2100" spc="-5">
                <a:latin typeface="Georgia"/>
                <a:cs typeface="Georgia"/>
              </a:rPr>
              <a:t>: to diverts of the</a:t>
            </a:r>
            <a:r>
              <a:rPr dirty="0" sz="2100" spc="10">
                <a:latin typeface="Georgia"/>
                <a:cs typeface="Georgia"/>
              </a:rPr>
              <a:t> </a:t>
            </a:r>
            <a:r>
              <a:rPr dirty="0" sz="2100" spc="-5">
                <a:latin typeface="Georgia"/>
                <a:cs typeface="Georgia"/>
              </a:rPr>
              <a:t>flow</a:t>
            </a:r>
            <a:endParaRPr sz="2100">
              <a:latin typeface="Georgia"/>
              <a:cs typeface="Georgia"/>
            </a:endParaRPr>
          </a:p>
          <a:p>
            <a:pPr algn="just" marL="287020">
              <a:lnSpc>
                <a:spcPts val="2270"/>
              </a:lnSpc>
            </a:pPr>
            <a:r>
              <a:rPr dirty="0" sz="2100" spc="-5">
                <a:latin typeface="Georgia"/>
                <a:cs typeface="Georgia"/>
              </a:rPr>
              <a:t>from the water</a:t>
            </a:r>
            <a:r>
              <a:rPr dirty="0" sz="2100" spc="25">
                <a:latin typeface="Georgia"/>
                <a:cs typeface="Georgia"/>
              </a:rPr>
              <a:t> </a:t>
            </a:r>
            <a:r>
              <a:rPr dirty="0" sz="2100" spc="-5">
                <a:latin typeface="Georgia"/>
                <a:cs typeface="Georgia"/>
              </a:rPr>
              <a:t>course.</a:t>
            </a:r>
            <a:endParaRPr sz="2100">
              <a:latin typeface="Georgia"/>
              <a:cs typeface="Georgia"/>
            </a:endParaRPr>
          </a:p>
          <a:p>
            <a:pPr algn="just" indent="-274320" marL="287020" marR="711835">
              <a:lnSpc>
                <a:spcPts val="2020"/>
              </a:lnSpc>
              <a:spcBef>
                <a:spcPts val="484"/>
              </a:spcBef>
              <a:buClr>
                <a:srgbClr val="D16248"/>
              </a:buClr>
              <a:buSzPct val="83333"/>
              <a:buFont typeface="Wingdings 2"/>
              <a:buChar char=""/>
              <a:tabLst>
                <a:tab algn="l" pos="286385"/>
                <a:tab algn="l" pos="287020"/>
              </a:tabLst>
            </a:pPr>
            <a:r>
              <a:rPr dirty="0" sz="2100" spc="-5">
                <a:solidFill>
                  <a:srgbClr val="C00000"/>
                </a:solidFill>
                <a:latin typeface="Georgia"/>
                <a:cs typeface="Georgia"/>
              </a:rPr>
              <a:t>penstock pipe </a:t>
            </a:r>
            <a:r>
              <a:rPr dirty="0" sz="2100" spc="-5">
                <a:latin typeface="Georgia"/>
                <a:cs typeface="Georgia"/>
              </a:rPr>
              <a:t>to convey the  water to the</a:t>
            </a:r>
            <a:r>
              <a:rPr dirty="0" sz="2100" spc="10">
                <a:latin typeface="Georgia"/>
                <a:cs typeface="Georgia"/>
              </a:rPr>
              <a:t> </a:t>
            </a:r>
            <a:r>
              <a:rPr dirty="0" sz="2100" spc="-5">
                <a:latin typeface="Georgia"/>
                <a:cs typeface="Georgia"/>
              </a:rPr>
              <a:t>turbine.</a:t>
            </a:r>
            <a:endParaRPr sz="2100">
              <a:latin typeface="Georgia"/>
              <a:cs typeface="Georgia"/>
            </a:endParaRPr>
          </a:p>
          <a:p>
            <a:pPr algn="just" indent="-274320" marL="287020" marR="5080">
              <a:lnSpc>
                <a:spcPts val="2020"/>
              </a:lnSpc>
              <a:spcBef>
                <a:spcPts val="495"/>
              </a:spcBef>
              <a:buClr>
                <a:srgbClr val="D16248"/>
              </a:buClr>
              <a:buSzPct val="83333"/>
              <a:buFont typeface="Wingdings 2"/>
              <a:buChar char=""/>
              <a:tabLst>
                <a:tab algn="l" pos="286385"/>
                <a:tab algn="l" pos="287020"/>
              </a:tabLst>
            </a:pPr>
            <a:r>
              <a:rPr dirty="0" sz="2100" spc="-5">
                <a:solidFill>
                  <a:srgbClr val="C00000"/>
                </a:solidFill>
                <a:latin typeface="Georgia"/>
                <a:cs typeface="Georgia"/>
              </a:rPr>
              <a:t>Powerhouse: </a:t>
            </a:r>
            <a:r>
              <a:rPr dirty="0" sz="2100">
                <a:latin typeface="Georgia"/>
                <a:cs typeface="Georgia"/>
              </a:rPr>
              <a:t>in </a:t>
            </a:r>
            <a:r>
              <a:rPr dirty="0" sz="2100" spc="-5">
                <a:latin typeface="Georgia"/>
                <a:cs typeface="Georgia"/>
              </a:rPr>
              <a:t>which the  turbine and generator convert  the water's energy into</a:t>
            </a:r>
            <a:r>
              <a:rPr dirty="0" sz="2100" spc="-30">
                <a:latin typeface="Georgia"/>
                <a:cs typeface="Georgia"/>
              </a:rPr>
              <a:t> </a:t>
            </a:r>
            <a:r>
              <a:rPr dirty="0" sz="2100" spc="-5">
                <a:latin typeface="Georgia"/>
                <a:cs typeface="Georgia"/>
              </a:rPr>
              <a:t>electricity.</a:t>
            </a:r>
            <a:endParaRPr sz="2100">
              <a:latin typeface="Georgia"/>
              <a:cs typeface="Georgia"/>
            </a:endParaRPr>
          </a:p>
          <a:p>
            <a:pPr algn="just" indent="-274320" marL="287020" marR="27305">
              <a:lnSpc>
                <a:spcPct val="80000"/>
              </a:lnSpc>
              <a:spcBef>
                <a:spcPts val="515"/>
              </a:spcBef>
              <a:buClr>
                <a:srgbClr val="D16248"/>
              </a:buClr>
              <a:buSzPct val="85714"/>
              <a:buFont typeface="Wingdings 2"/>
              <a:buChar char=""/>
              <a:tabLst>
                <a:tab algn="l" pos="286385"/>
                <a:tab algn="l" pos="287020"/>
              </a:tabLst>
            </a:pPr>
            <a:r>
              <a:rPr dirty="0" sz="2100" spc="-5">
                <a:solidFill>
                  <a:srgbClr val="C00000"/>
                </a:solidFill>
                <a:latin typeface="Georgia"/>
                <a:cs typeface="Georgia"/>
              </a:rPr>
              <a:t>Outflow: </a:t>
            </a:r>
            <a:r>
              <a:rPr dirty="0" sz="2100" spc="-5">
                <a:latin typeface="Georgia"/>
                <a:cs typeface="Georgia"/>
              </a:rPr>
              <a:t>through which the  water </a:t>
            </a:r>
            <a:r>
              <a:rPr dirty="0" sz="2100">
                <a:latin typeface="Georgia"/>
                <a:cs typeface="Georgia"/>
              </a:rPr>
              <a:t>is </a:t>
            </a:r>
            <a:r>
              <a:rPr dirty="0" sz="2100" spc="-5">
                <a:latin typeface="Georgia"/>
                <a:cs typeface="Georgia"/>
              </a:rPr>
              <a:t>released back to the </a:t>
            </a:r>
            <a:r>
              <a:rPr dirty="0" sz="2100">
                <a:latin typeface="Georgia"/>
                <a:cs typeface="Georgia"/>
              </a:rPr>
              <a:t>river  </a:t>
            </a:r>
            <a:r>
              <a:rPr dirty="0" sz="2100" spc="-5">
                <a:latin typeface="Georgia"/>
                <a:cs typeface="Georgia"/>
              </a:rPr>
              <a:t>or</a:t>
            </a:r>
            <a:r>
              <a:rPr dirty="0" sz="2100">
                <a:latin typeface="Georgia"/>
                <a:cs typeface="Georgia"/>
              </a:rPr>
              <a:t> </a:t>
            </a:r>
            <a:r>
              <a:rPr dirty="0" sz="2100" spc="-5">
                <a:latin typeface="Georgia"/>
                <a:cs typeface="Georgia"/>
              </a:rPr>
              <a:t>stream.</a:t>
            </a:r>
            <a:endParaRPr sz="2100">
              <a:latin typeface="Georgia"/>
              <a:cs typeface="Georgia"/>
            </a:endParaRPr>
          </a:p>
          <a:p>
            <a:pPr algn="just" indent="-274320" marL="287020" marR="38735">
              <a:lnSpc>
                <a:spcPct val="80000"/>
              </a:lnSpc>
              <a:spcBef>
                <a:spcPts val="500"/>
              </a:spcBef>
              <a:buClr>
                <a:srgbClr val="D16248"/>
              </a:buClr>
              <a:buSzPct val="83333"/>
              <a:buFont typeface="Wingdings 2"/>
              <a:buChar char=""/>
              <a:tabLst>
                <a:tab algn="l" pos="286385"/>
                <a:tab algn="l" pos="287020"/>
              </a:tabLst>
            </a:pPr>
            <a:r>
              <a:rPr dirty="0" sz="2100" spc="-5">
                <a:solidFill>
                  <a:srgbClr val="C00000"/>
                </a:solidFill>
                <a:latin typeface="Georgia"/>
                <a:cs typeface="Georgia"/>
              </a:rPr>
              <a:t>Underground cables or overhead  lines: </a:t>
            </a:r>
            <a:r>
              <a:rPr dirty="0" sz="2100" spc="-5">
                <a:latin typeface="Georgia"/>
                <a:cs typeface="Georgia"/>
              </a:rPr>
              <a:t>to transmit the electricity  to it's </a:t>
            </a:r>
            <a:r>
              <a:rPr dirty="0" sz="2100" spc="-10">
                <a:latin typeface="Georgia"/>
                <a:cs typeface="Georgia"/>
              </a:rPr>
              <a:t>point </a:t>
            </a:r>
            <a:r>
              <a:rPr dirty="0" sz="2100" spc="-5">
                <a:latin typeface="Georgia"/>
                <a:cs typeface="Georgia"/>
              </a:rPr>
              <a:t>of use. </a:t>
            </a:r>
            <a:r>
              <a:rPr dirty="0" sz="2100">
                <a:latin typeface="Georgia"/>
                <a:cs typeface="Georgia"/>
              </a:rPr>
              <a:t>These must </a:t>
            </a:r>
            <a:r>
              <a:rPr dirty="0" sz="2100" spc="-5">
                <a:latin typeface="Georgia"/>
                <a:cs typeface="Georgia"/>
              </a:rPr>
              <a:t>be  short enough to minimize  ‘voltage</a:t>
            </a:r>
            <a:r>
              <a:rPr dirty="0" sz="2100" spc="5">
                <a:latin typeface="Georgia"/>
                <a:cs typeface="Georgia"/>
              </a:rPr>
              <a:t> </a:t>
            </a:r>
            <a:r>
              <a:rPr dirty="0" sz="2100" spc="-10">
                <a:latin typeface="Georgia"/>
                <a:cs typeface="Georgia"/>
              </a:rPr>
              <a:t>drop.’</a:t>
            </a:r>
            <a:endParaRPr sz="2100">
              <a:latin typeface="Georgia"/>
              <a:cs typeface="Georgia"/>
            </a:endParaRPr>
          </a:p>
        </p:txBody>
      </p:sp>
      <p:sp>
        <p:nvSpPr>
          <p:cNvPr id="1048652" name="object 4"/>
          <p:cNvSpPr/>
          <p:nvPr/>
        </p:nvSpPr>
        <p:spPr>
          <a:xfrm>
            <a:off x="4692396" y="1447800"/>
            <a:ext cx="4451604" cy="4191000"/>
          </a:xfrm>
          <a:prstGeom prst="rect"/>
          <a:blipFill>
            <a:blip xmlns:r="http://schemas.openxmlformats.org/officeDocument/2006/relationships" r:embed="rId1" cstate="print"/>
            <a:stretch>
              <a:fillRect/>
            </a:stretch>
          </a:blipFill>
        </p:spPr>
        <p:txBody>
          <a:bodyPr bIns="0" lIns="0" rIns="0" rtlCol="0" tIns="0" wrap="square"/>
          <a:p/>
        </p:txBody>
      </p:sp>
      <p:sp>
        <p:nvSpPr>
          <p:cNvPr id="1048653" name="Rectangle 4"/>
          <p:cNvSpPr/>
          <p:nvPr/>
        </p:nvSpPr>
        <p:spPr>
          <a:xfrm>
            <a:off x="0" y="6019800"/>
            <a:ext cx="9144000" cy="400110"/>
          </a:xfrm>
          <a:prstGeom prst="rect"/>
          <a:solidFill>
            <a:schemeClr val="accent4">
              <a:lumMod val="20000"/>
              <a:lumOff val="80000"/>
            </a:schemeClr>
          </a:solidFill>
        </p:spPr>
        <p:txBody>
          <a:bodyPr wrap="square">
            <a:spAutoFit/>
          </a:bodyPr>
          <a:p>
            <a:r>
              <a:rPr dirty="0" sz="2000" lang="en-US" smtClean="0"/>
              <a:t>The hydropower potential of India is estimated to be about 4 × 1011 KW-hours.</a:t>
            </a:r>
            <a:endParaRPr dirty="0" sz="2000" lang="en-US"/>
          </a:p>
        </p:txBody>
      </p:sp>
    </p:spTree>
  </p:cSld>
  <p:clrMapOvr>
    <a:masterClrMapping/>
  </p:clrMapOvr>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54" name="object 2"/>
          <p:cNvSpPr/>
          <p:nvPr/>
        </p:nvSpPr>
        <p:spPr>
          <a:xfrm>
            <a:off x="146304" y="6391655"/>
            <a:ext cx="8833485" cy="309880"/>
          </a:xfrm>
          <a:custGeom>
            <a:avLst/>
            <a:ahLst/>
            <a:rect l="l" t="t" r="r" b="b"/>
            <a:pathLst>
              <a:path w="8833485" h="309879">
                <a:moveTo>
                  <a:pt x="8833104" y="0"/>
                </a:moveTo>
                <a:lnTo>
                  <a:pt x="0" y="0"/>
                </a:lnTo>
                <a:lnTo>
                  <a:pt x="0" y="309372"/>
                </a:lnTo>
                <a:lnTo>
                  <a:pt x="8833104" y="309372"/>
                </a:lnTo>
                <a:lnTo>
                  <a:pt x="8833104" y="0"/>
                </a:lnTo>
                <a:close/>
              </a:path>
            </a:pathLst>
          </a:custGeom>
          <a:solidFill>
            <a:srgbClr val="8BACAD"/>
          </a:solidFill>
        </p:spPr>
        <p:txBody>
          <a:bodyPr bIns="0" lIns="0" rIns="0" rtlCol="0" tIns="0" wrap="square"/>
          <a:p/>
        </p:txBody>
      </p:sp>
      <p:sp>
        <p:nvSpPr>
          <p:cNvPr id="1048655" name="object 3"/>
          <p:cNvSpPr/>
          <p:nvPr/>
        </p:nvSpPr>
        <p:spPr>
          <a:xfrm>
            <a:off x="152400" y="158495"/>
            <a:ext cx="8833485" cy="6547484"/>
          </a:xfrm>
          <a:custGeom>
            <a:avLst/>
            <a:ahLst/>
            <a:rect l="l" t="t" r="r" b="b"/>
            <a:pathLst>
              <a:path w="8833485" h="6547484">
                <a:moveTo>
                  <a:pt x="0" y="6547104"/>
                </a:moveTo>
                <a:lnTo>
                  <a:pt x="8833104" y="6547104"/>
                </a:lnTo>
                <a:lnTo>
                  <a:pt x="8833104" y="0"/>
                </a:lnTo>
                <a:lnTo>
                  <a:pt x="0" y="0"/>
                </a:lnTo>
                <a:lnTo>
                  <a:pt x="0" y="6547104"/>
                </a:lnTo>
                <a:close/>
              </a:path>
            </a:pathLst>
          </a:custGeom>
          <a:ln w="9143">
            <a:solidFill>
              <a:srgbClr val="7A9799"/>
            </a:solidFill>
          </a:ln>
        </p:spPr>
        <p:txBody>
          <a:bodyPr bIns="0" lIns="0" rIns="0" rtlCol="0" tIns="0" wrap="square"/>
          <a:p/>
        </p:txBody>
      </p:sp>
      <p:sp>
        <p:nvSpPr>
          <p:cNvPr id="1048656" name="object 4"/>
          <p:cNvSpPr/>
          <p:nvPr/>
        </p:nvSpPr>
        <p:spPr>
          <a:xfrm>
            <a:off x="478536" y="278891"/>
            <a:ext cx="3810000" cy="2857499"/>
          </a:xfrm>
          <a:prstGeom prst="rect"/>
          <a:blipFill>
            <a:blip xmlns:r="http://schemas.openxmlformats.org/officeDocument/2006/relationships" r:embed="rId1" cstate="print"/>
            <a:stretch>
              <a:fillRect/>
            </a:stretch>
          </a:blipFill>
        </p:spPr>
        <p:txBody>
          <a:bodyPr bIns="0" lIns="0" rIns="0" rtlCol="0" tIns="0" wrap="square"/>
          <a:p/>
        </p:txBody>
      </p:sp>
      <p:sp>
        <p:nvSpPr>
          <p:cNvPr id="1048657" name="object 5"/>
          <p:cNvSpPr txBox="1"/>
          <p:nvPr/>
        </p:nvSpPr>
        <p:spPr>
          <a:xfrm>
            <a:off x="1298194" y="3150234"/>
            <a:ext cx="1813560" cy="299720"/>
          </a:xfrm>
          <a:prstGeom prst="rect"/>
        </p:spPr>
        <p:txBody>
          <a:bodyPr bIns="0" lIns="0" rIns="0" rtlCol="0" tIns="12700" vert="horz" wrap="square">
            <a:spAutoFit/>
          </a:bodyPr>
          <a:p>
            <a:pPr marL="12700">
              <a:lnSpc>
                <a:spcPct val="100000"/>
              </a:lnSpc>
              <a:spcBef>
                <a:spcPts val="100"/>
              </a:spcBef>
            </a:pPr>
            <a:r>
              <a:rPr dirty="0" sz="1800">
                <a:latin typeface="Georgia"/>
                <a:cs typeface="Georgia"/>
              </a:rPr>
              <a:t>The Victoria</a:t>
            </a:r>
            <a:r>
              <a:rPr dirty="0" sz="1800" spc="-80">
                <a:latin typeface="Georgia"/>
                <a:cs typeface="Georgia"/>
              </a:rPr>
              <a:t> </a:t>
            </a:r>
            <a:r>
              <a:rPr dirty="0" sz="1800">
                <a:latin typeface="Georgia"/>
                <a:cs typeface="Georgia"/>
              </a:rPr>
              <a:t>Dam</a:t>
            </a:r>
            <a:endParaRPr sz="1800">
              <a:latin typeface="Georgia"/>
              <a:cs typeface="Georgia"/>
            </a:endParaRPr>
          </a:p>
        </p:txBody>
      </p:sp>
      <p:sp>
        <p:nvSpPr>
          <p:cNvPr id="1048658" name="object 6"/>
          <p:cNvSpPr/>
          <p:nvPr/>
        </p:nvSpPr>
        <p:spPr>
          <a:xfrm>
            <a:off x="533400" y="3581400"/>
            <a:ext cx="4358640" cy="2455164"/>
          </a:xfrm>
          <a:prstGeom prst="rect"/>
          <a:blipFill>
            <a:blip xmlns:r="http://schemas.openxmlformats.org/officeDocument/2006/relationships" r:embed="rId2" cstate="print"/>
            <a:stretch>
              <a:fillRect/>
            </a:stretch>
          </a:blipFill>
        </p:spPr>
        <p:txBody>
          <a:bodyPr bIns="0" lIns="0" rIns="0" rtlCol="0" tIns="0" wrap="square"/>
          <a:p/>
        </p:txBody>
      </p:sp>
      <p:sp>
        <p:nvSpPr>
          <p:cNvPr id="1048659" name="object 8"/>
          <p:cNvSpPr/>
          <p:nvPr/>
        </p:nvSpPr>
        <p:spPr>
          <a:xfrm>
            <a:off x="4800600" y="1219200"/>
            <a:ext cx="4128515" cy="2752344"/>
          </a:xfrm>
          <a:prstGeom prst="rect"/>
          <a:blipFill>
            <a:blip xmlns:r="http://schemas.openxmlformats.org/officeDocument/2006/relationships" r:embed="rId3" cstate="print"/>
            <a:stretch>
              <a:fillRect/>
            </a:stretch>
          </a:blipFill>
        </p:spPr>
        <p:txBody>
          <a:bodyPr bIns="0" lIns="0" rIns="0" rtlCol="0" tIns="0" wrap="square"/>
          <a:p/>
        </p:txBody>
      </p:sp>
      <p:sp>
        <p:nvSpPr>
          <p:cNvPr id="1048660" name="object 9"/>
          <p:cNvSpPr txBox="1"/>
          <p:nvPr/>
        </p:nvSpPr>
        <p:spPr>
          <a:xfrm>
            <a:off x="5229859" y="4141089"/>
            <a:ext cx="3411220" cy="574040"/>
          </a:xfrm>
          <a:prstGeom prst="rect"/>
        </p:spPr>
        <p:txBody>
          <a:bodyPr bIns="0" lIns="0" rIns="0" rtlCol="0" tIns="12700" vert="horz" wrap="square">
            <a:spAutoFit/>
          </a:bodyPr>
          <a:p>
            <a:pPr indent="-1424940" marL="1437005" marR="5080">
              <a:lnSpc>
                <a:spcPct val="100000"/>
              </a:lnSpc>
              <a:spcBef>
                <a:spcPts val="100"/>
              </a:spcBef>
            </a:pPr>
            <a:r>
              <a:rPr dirty="0" sz="1800">
                <a:latin typeface="Georgia"/>
                <a:cs typeface="Georgia"/>
              </a:rPr>
              <a:t>The </a:t>
            </a:r>
            <a:r>
              <a:rPr dirty="0" sz="1800" spc="-5">
                <a:latin typeface="Georgia"/>
                <a:cs typeface="Georgia"/>
              </a:rPr>
              <a:t>Upper Kotmale Hydro Power  </a:t>
            </a:r>
            <a:r>
              <a:rPr dirty="0" sz="1800">
                <a:latin typeface="Georgia"/>
                <a:cs typeface="Georgia"/>
              </a:rPr>
              <a:t>Plant</a:t>
            </a:r>
            <a:endParaRPr sz="1800">
              <a:latin typeface="Georgia"/>
              <a:cs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64" name="Title 1"/>
          <p:cNvSpPr>
            <a:spLocks noGrp="1"/>
          </p:cNvSpPr>
          <p:nvPr>
            <p:ph type="title"/>
          </p:nvPr>
        </p:nvSpPr>
        <p:spPr/>
        <p:txBody>
          <a:bodyPr/>
          <a:p>
            <a:pPr algn="ctr"/>
            <a:r>
              <a:rPr b="1" dirty="0" lang="en-US" smtClean="0">
                <a:solidFill>
                  <a:srgbClr val="FF0000"/>
                </a:solidFill>
              </a:rPr>
              <a:t>Tidal Energy</a:t>
            </a:r>
            <a:endParaRPr b="1" dirty="0" lang="en-US">
              <a:solidFill>
                <a:srgbClr val="FF0000"/>
              </a:solidFill>
            </a:endParaRPr>
          </a:p>
        </p:txBody>
      </p:sp>
      <p:pic>
        <p:nvPicPr>
          <p:cNvPr id="2097156" name="Picture 3"/>
          <p:cNvPicPr>
            <a:picLocks noChangeAspect="1" noGrp="1" noChangeArrowheads="1"/>
          </p:cNvPicPr>
          <p:nvPr>
            <p:ph sz="quarter" idx="1"/>
          </p:nvPr>
        </p:nvPicPr>
        <p:blipFill>
          <a:blip xmlns:r="http://schemas.openxmlformats.org/officeDocument/2006/relationships" r:embed="rId1"/>
          <a:srcRect b="8314"/>
          <a:stretch>
            <a:fillRect/>
          </a:stretch>
        </p:blipFill>
        <p:spPr bwMode="auto">
          <a:xfrm>
            <a:off x="4724400" y="2895600"/>
            <a:ext cx="4221480" cy="3025128"/>
          </a:xfrm>
          <a:prstGeom prst="rect"/>
          <a:noFill/>
          <a:ln w="9525">
            <a:noFill/>
            <a:miter lim="800000"/>
            <a:headEnd/>
            <a:tailEnd/>
          </a:ln>
          <a:effectLst/>
        </p:spPr>
      </p:pic>
      <p:sp>
        <p:nvSpPr>
          <p:cNvPr id="1048665" name="Rectangle 5"/>
          <p:cNvSpPr/>
          <p:nvPr/>
        </p:nvSpPr>
        <p:spPr>
          <a:xfrm>
            <a:off x="4876800" y="1447800"/>
            <a:ext cx="3962400" cy="1477328"/>
          </a:xfrm>
          <a:prstGeom prst="rect"/>
          <a:solidFill>
            <a:schemeClr val="accent1">
              <a:lumMod val="20000"/>
              <a:lumOff val="80000"/>
            </a:schemeClr>
          </a:solidFill>
        </p:spPr>
        <p:txBody>
          <a:bodyPr wrap="square">
            <a:spAutoFit/>
          </a:bodyPr>
          <a:p>
            <a:r>
              <a:rPr dirty="0" lang="en-US" smtClean="0"/>
              <a:t>A difference of several meters is required between the height of high and low tide to spin the turbines.</a:t>
            </a:r>
          </a:p>
          <a:p>
            <a:r>
              <a:rPr dirty="0" lang="en-US" smtClean="0"/>
              <a:t>The tidal energy can be harnessed by constructing a tidal barrage.</a:t>
            </a:r>
          </a:p>
        </p:txBody>
      </p:sp>
      <p:sp>
        <p:nvSpPr>
          <p:cNvPr id="1048666" name="Rectangle 6"/>
          <p:cNvSpPr/>
          <p:nvPr/>
        </p:nvSpPr>
        <p:spPr>
          <a:xfrm>
            <a:off x="304800" y="5943600"/>
            <a:ext cx="8839200" cy="707886"/>
          </a:xfrm>
          <a:prstGeom prst="rect"/>
          <a:solidFill>
            <a:schemeClr val="accent4">
              <a:lumMod val="40000"/>
              <a:lumOff val="60000"/>
            </a:schemeClr>
          </a:solidFill>
        </p:spPr>
        <p:txBody>
          <a:bodyPr wrap="square">
            <a:spAutoFit/>
          </a:bodyPr>
          <a:p>
            <a:r>
              <a:rPr dirty="0" sz="2000" lang="en-US" smtClean="0"/>
              <a:t>(B)During low tide, when the sea-level is low, the sea water stored in the barrage reservoir flows out into the sea and again turns the turbines</a:t>
            </a:r>
            <a:endParaRPr dirty="0" sz="2000" lang="en-US"/>
          </a:p>
        </p:txBody>
      </p:sp>
      <p:sp>
        <p:nvSpPr>
          <p:cNvPr id="1048667" name="Rectangle 7"/>
          <p:cNvSpPr/>
          <p:nvPr/>
        </p:nvSpPr>
        <p:spPr>
          <a:xfrm>
            <a:off x="152400" y="4495800"/>
            <a:ext cx="4572000" cy="1200329"/>
          </a:xfrm>
          <a:prstGeom prst="rect"/>
          <a:solidFill>
            <a:srgbClr val="FFFF00"/>
          </a:solidFill>
        </p:spPr>
        <p:txBody>
          <a:bodyPr>
            <a:spAutoFit/>
          </a:bodyPr>
          <a:p>
            <a:r>
              <a:rPr dirty="0" lang="en-US" smtClean="0"/>
              <a:t> (A) During high tide, the sea-water flows into the reservoir of the barrage and turns the turbine, which in turn produces electricity by rotating the generators. </a:t>
            </a:r>
          </a:p>
        </p:txBody>
      </p:sp>
      <p:sp>
        <p:nvSpPr>
          <p:cNvPr id="1048668" name="TextBox 8"/>
          <p:cNvSpPr txBox="1"/>
          <p:nvPr/>
        </p:nvSpPr>
        <p:spPr>
          <a:xfrm>
            <a:off x="7620000" y="3276600"/>
            <a:ext cx="425116" cy="369332"/>
          </a:xfrm>
          <a:prstGeom prst="rect"/>
          <a:noFill/>
        </p:spPr>
        <p:txBody>
          <a:bodyPr rtlCol="0" wrap="none">
            <a:spAutoFit/>
          </a:bodyPr>
          <a:p>
            <a:r>
              <a:rPr dirty="0" lang="en-US" smtClean="0"/>
              <a:t>(B)</a:t>
            </a:r>
            <a:endParaRPr dirty="0" lang="en-US"/>
          </a:p>
        </p:txBody>
      </p:sp>
      <p:grpSp>
        <p:nvGrpSpPr>
          <p:cNvPr id="69" name="Group 10"/>
          <p:cNvGrpSpPr/>
          <p:nvPr/>
        </p:nvGrpSpPr>
        <p:grpSpPr>
          <a:xfrm>
            <a:off x="228600" y="1524000"/>
            <a:ext cx="4099559" cy="2819400"/>
            <a:chOff x="243840" y="1371600"/>
            <a:chExt cx="4206241" cy="3078480"/>
          </a:xfrm>
        </p:grpSpPr>
        <p:pic>
          <p:nvPicPr>
            <p:cNvPr id="2097157" name="Picture 2"/>
            <p:cNvPicPr>
              <a:picLocks noChangeAspect="1" noChangeArrowheads="1"/>
            </p:cNvPicPr>
            <p:nvPr/>
          </p:nvPicPr>
          <p:blipFill>
            <a:blip xmlns:r="http://schemas.openxmlformats.org/officeDocument/2006/relationships" r:embed="rId2"/>
            <a:srcRect l="2083" r="2083" b="8182"/>
            <a:stretch>
              <a:fillRect/>
            </a:stretch>
          </p:blipFill>
          <p:spPr bwMode="auto">
            <a:xfrm>
              <a:off x="243840" y="1371600"/>
              <a:ext cx="4206241" cy="3078480"/>
            </a:xfrm>
            <a:prstGeom prst="rect"/>
            <a:noFill/>
            <a:ln w="9525">
              <a:noFill/>
              <a:miter lim="800000"/>
              <a:headEnd/>
              <a:tailEnd/>
            </a:ln>
            <a:effectLst/>
          </p:spPr>
        </p:pic>
        <p:sp>
          <p:nvSpPr>
            <p:cNvPr id="1048669" name="TextBox 9"/>
            <p:cNvSpPr txBox="1"/>
            <p:nvPr/>
          </p:nvSpPr>
          <p:spPr>
            <a:xfrm>
              <a:off x="762000" y="1752600"/>
              <a:ext cx="449162" cy="369332"/>
            </a:xfrm>
            <a:prstGeom prst="rect"/>
            <a:noFill/>
          </p:spPr>
          <p:txBody>
            <a:bodyPr rtlCol="0" wrap="none">
              <a:spAutoFit/>
            </a:bodyPr>
            <a:p>
              <a:r>
                <a:rPr dirty="0" lang="en-US" smtClean="0"/>
                <a:t>(A)</a:t>
              </a:r>
              <a:endParaRPr dirty="0"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70" name="Title 1"/>
          <p:cNvSpPr>
            <a:spLocks noGrp="1"/>
          </p:cNvSpPr>
          <p:nvPr>
            <p:ph type="title"/>
          </p:nvPr>
        </p:nvSpPr>
        <p:spPr/>
        <p:txBody>
          <a:bodyPr/>
          <a:p>
            <a:pPr algn="ctr"/>
            <a:r>
              <a:rPr b="1" dirty="0" lang="en-US" smtClean="0">
                <a:solidFill>
                  <a:srgbClr val="FF0000"/>
                </a:solidFill>
              </a:rPr>
              <a:t>Tidal Energy</a:t>
            </a:r>
            <a:endParaRPr b="1" dirty="0" lang="en-US">
              <a:solidFill>
                <a:srgbClr val="FF0000"/>
              </a:solidFill>
            </a:endParaRPr>
          </a:p>
        </p:txBody>
      </p:sp>
      <p:sp>
        <p:nvSpPr>
          <p:cNvPr id="1048671" name="Content Placeholder 2"/>
          <p:cNvSpPr>
            <a:spLocks noGrp="1"/>
          </p:cNvSpPr>
          <p:nvPr>
            <p:ph sz="quarter" idx="1"/>
          </p:nvPr>
        </p:nvSpPr>
        <p:spPr/>
        <p:txBody>
          <a:bodyPr/>
          <a:p>
            <a:r>
              <a:rPr dirty="0" lang="en-US" smtClean="0"/>
              <a:t>The bay of Fundy Canada having 17-18 m high tides has a potential of 5,000 MW of power generation.</a:t>
            </a:r>
          </a:p>
          <a:p>
            <a:r>
              <a:rPr dirty="0" lang="en-US" smtClean="0"/>
              <a:t>In India Gulf of Cambay, Gulf of Kutch and the Sunder bans deltas are the tidal power sites.</a:t>
            </a:r>
            <a:endParaRPr dirty="0"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72" name="Title 1"/>
          <p:cNvSpPr>
            <a:spLocks noGrp="1"/>
          </p:cNvSpPr>
          <p:nvPr>
            <p:ph type="title"/>
          </p:nvPr>
        </p:nvSpPr>
        <p:spPr/>
        <p:txBody>
          <a:bodyPr/>
          <a:p>
            <a:pPr algn="ctr"/>
            <a:r>
              <a:rPr b="1" dirty="0" lang="en-US" smtClean="0">
                <a:solidFill>
                  <a:srgbClr val="FF0000"/>
                </a:solidFill>
              </a:rPr>
              <a:t>Ocean thermal energy </a:t>
            </a:r>
            <a:endParaRPr dirty="0" lang="en-US">
              <a:solidFill>
                <a:srgbClr val="FF0000"/>
              </a:solidFill>
            </a:endParaRPr>
          </a:p>
        </p:txBody>
      </p:sp>
      <p:sp>
        <p:nvSpPr>
          <p:cNvPr id="1048673" name="Content Placeholder 2"/>
          <p:cNvSpPr>
            <a:spLocks noGrp="1"/>
          </p:cNvSpPr>
          <p:nvPr>
            <p:ph sz="quarter" idx="1"/>
          </p:nvPr>
        </p:nvSpPr>
        <p:spPr>
          <a:xfrm>
            <a:off x="228600" y="1600200"/>
            <a:ext cx="8763000" cy="4495800"/>
          </a:xfrm>
        </p:spPr>
        <p:txBody>
          <a:bodyPr>
            <a:normAutofit/>
          </a:bodyPr>
          <a:p>
            <a:r>
              <a:rPr dirty="0" lang="en-US" smtClean="0"/>
              <a:t>The energy available due to the difference in temperature of  water at the </a:t>
            </a:r>
            <a:r>
              <a:rPr dirty="0" lang="en-US" smtClean="0">
                <a:solidFill>
                  <a:srgbClr val="00B050"/>
                </a:solidFill>
              </a:rPr>
              <a:t>surface of  the tropical oceans </a:t>
            </a:r>
            <a:r>
              <a:rPr dirty="0" lang="en-US" smtClean="0"/>
              <a:t>and at </a:t>
            </a:r>
            <a:r>
              <a:rPr dirty="0" lang="en-US" smtClean="0">
                <a:solidFill>
                  <a:srgbClr val="00B050"/>
                </a:solidFill>
              </a:rPr>
              <a:t>deeper levels </a:t>
            </a:r>
            <a:r>
              <a:rPr dirty="0" lang="en-US" smtClean="0"/>
              <a:t>is called Ocean Thermal Energy.  Minimum difference of 20°C needed  </a:t>
            </a:r>
          </a:p>
          <a:p>
            <a:r>
              <a:rPr dirty="0" lang="en-US" smtClean="0"/>
              <a:t>The warm surface water of  ocean is used to </a:t>
            </a:r>
            <a:r>
              <a:rPr dirty="0" lang="en-US" smtClean="0">
                <a:solidFill>
                  <a:srgbClr val="7030A0"/>
                </a:solidFill>
              </a:rPr>
              <a:t>boil a liquid like ammonia. </a:t>
            </a:r>
          </a:p>
          <a:p>
            <a:r>
              <a:rPr dirty="0" lang="en-US" smtClean="0"/>
              <a:t>The high pressure NH</a:t>
            </a:r>
            <a:r>
              <a:rPr baseline="-25000" dirty="0" lang="en-US" smtClean="0"/>
              <a:t>3</a:t>
            </a:r>
            <a:r>
              <a:rPr dirty="0" lang="en-US" smtClean="0"/>
              <a:t> </a:t>
            </a:r>
            <a:r>
              <a:rPr dirty="0" lang="en-US" err="1" smtClean="0"/>
              <a:t>vapours</a:t>
            </a:r>
            <a:r>
              <a:rPr dirty="0" lang="en-US" smtClean="0"/>
              <a:t> of  the liquid formed by boiling are then used to </a:t>
            </a:r>
            <a:r>
              <a:rPr dirty="0" lang="en-US" smtClean="0">
                <a:solidFill>
                  <a:srgbClr val="7030A0"/>
                </a:solidFill>
              </a:rPr>
              <a:t>turn the turbine </a:t>
            </a:r>
            <a:r>
              <a:rPr dirty="0" lang="en-US" smtClean="0"/>
              <a:t>of a generator and produce electricity. </a:t>
            </a:r>
          </a:p>
          <a:p>
            <a:r>
              <a:rPr dirty="0" lang="en-US" smtClean="0"/>
              <a:t>The colder water from the deeper </a:t>
            </a:r>
            <a:r>
              <a:rPr dirty="0" lang="en-US" smtClean="0">
                <a:solidFill>
                  <a:srgbClr val="7030A0"/>
                </a:solidFill>
              </a:rPr>
              <a:t>oceans is pumped to cool and condense the </a:t>
            </a:r>
            <a:r>
              <a:rPr dirty="0" lang="en-US" err="1" smtClean="0">
                <a:solidFill>
                  <a:srgbClr val="7030A0"/>
                </a:solidFill>
              </a:rPr>
              <a:t>vapours</a:t>
            </a:r>
            <a:r>
              <a:rPr dirty="0" lang="en-US" smtClean="0">
                <a:solidFill>
                  <a:srgbClr val="7030A0"/>
                </a:solidFill>
              </a:rPr>
              <a:t> into liquid. </a:t>
            </a:r>
          </a:p>
          <a:p>
            <a:r>
              <a:rPr dirty="0" lang="en-US" smtClean="0"/>
              <a:t>Thus, the process keeps on going in cycle  continuously for 24 hours a day.</a:t>
            </a:r>
            <a:endParaRPr dirty="0"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74" name="Title 1"/>
          <p:cNvSpPr>
            <a:spLocks noGrp="1"/>
          </p:cNvSpPr>
          <p:nvPr>
            <p:ph type="title"/>
          </p:nvPr>
        </p:nvSpPr>
        <p:spPr/>
        <p:txBody>
          <a:bodyPr/>
          <a:p>
            <a:r>
              <a:rPr b="1" dirty="0" lang="en-US" smtClean="0">
                <a:solidFill>
                  <a:srgbClr val="FF0000"/>
                </a:solidFill>
              </a:rPr>
              <a:t>Ocean thermal energy </a:t>
            </a:r>
            <a:endParaRPr dirty="0" lang="en-US"/>
          </a:p>
        </p:txBody>
      </p:sp>
      <p:pic>
        <p:nvPicPr>
          <p:cNvPr id="2097158" name="Picture 2" descr="C:\Users\NARESH\Desktop\IMG_20210414_073850685.jpg"/>
          <p:cNvPicPr>
            <a:picLocks noChangeAspect="1" noChangeArrowheads="1"/>
          </p:cNvPicPr>
          <p:nvPr/>
        </p:nvPicPr>
        <p:blipFill>
          <a:blip xmlns:r="http://schemas.openxmlformats.org/officeDocument/2006/relationships" r:embed="rId1" cstate="print"/>
          <a:srcRect/>
          <a:stretch>
            <a:fillRect/>
          </a:stretch>
        </p:blipFill>
        <p:spPr bwMode="auto">
          <a:xfrm>
            <a:off x="533400" y="1371600"/>
            <a:ext cx="7543800" cy="5280860"/>
          </a:xfrm>
          <a:prstGeom prst="rect"/>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75" name="Title 1"/>
          <p:cNvSpPr>
            <a:spLocks noGrp="1"/>
          </p:cNvSpPr>
          <p:nvPr>
            <p:ph type="title"/>
          </p:nvPr>
        </p:nvSpPr>
        <p:spPr/>
        <p:txBody>
          <a:bodyPr/>
          <a:p>
            <a:pPr algn="ctr"/>
            <a:r>
              <a:rPr b="1" dirty="0" lang="en-US" smtClean="0">
                <a:solidFill>
                  <a:srgbClr val="FF0000"/>
                </a:solidFill>
              </a:rPr>
              <a:t>Geothermal energy</a:t>
            </a:r>
            <a:endParaRPr b="1" dirty="0" lang="en-US">
              <a:solidFill>
                <a:srgbClr val="FF0000"/>
              </a:solidFill>
            </a:endParaRPr>
          </a:p>
        </p:txBody>
      </p:sp>
      <p:sp>
        <p:nvSpPr>
          <p:cNvPr id="1048676" name="Content Placeholder 2"/>
          <p:cNvSpPr>
            <a:spLocks noGrp="1"/>
          </p:cNvSpPr>
          <p:nvPr>
            <p:ph sz="quarter" idx="1"/>
          </p:nvPr>
        </p:nvSpPr>
        <p:spPr>
          <a:xfrm>
            <a:off x="0" y="1371600"/>
            <a:ext cx="9144000" cy="5486400"/>
          </a:xfrm>
          <a:solidFill>
            <a:schemeClr val="accent4">
              <a:lumMod val="20000"/>
              <a:lumOff val="80000"/>
            </a:schemeClr>
          </a:solidFill>
        </p:spPr>
        <p:txBody>
          <a:bodyPr>
            <a:noAutofit/>
          </a:bodyPr>
          <a:p>
            <a:r>
              <a:rPr b="1" dirty="0" sz="2400" lang="en-US" smtClean="0">
                <a:solidFill>
                  <a:srgbClr val="0070C0"/>
                </a:solidFill>
              </a:rPr>
              <a:t>Geothermal energy:  </a:t>
            </a:r>
            <a:r>
              <a:rPr dirty="0" sz="2400" lang="en-US" smtClean="0"/>
              <a:t>The energy harnessed from the hot rocks present inside the earth is called geothermal energy. </a:t>
            </a:r>
          </a:p>
          <a:p>
            <a:r>
              <a:rPr dirty="0" sz="2400" lang="en-US" smtClean="0"/>
              <a:t>High temperature, high pressure steam fields exist below the earth's  surface in many places may be due to </a:t>
            </a:r>
            <a:r>
              <a:rPr dirty="0" sz="2400" lang="en-US" smtClean="0">
                <a:solidFill>
                  <a:srgbClr val="7030A0"/>
                </a:solidFill>
              </a:rPr>
              <a:t>fission of  radioactive material naturally present in the rocks.</a:t>
            </a:r>
          </a:p>
          <a:p>
            <a:r>
              <a:rPr dirty="0" sz="2400" lang="en-US" smtClean="0"/>
              <a:t> In some  places,  the  </a:t>
            </a:r>
            <a:r>
              <a:rPr dirty="0" sz="2400" lang="en-US" smtClean="0">
                <a:solidFill>
                  <a:srgbClr val="7030A0"/>
                </a:solidFill>
              </a:rPr>
              <a:t>steam  or  the  hot  water  comes  </a:t>
            </a:r>
            <a:r>
              <a:rPr dirty="0" sz="2400" lang="en-US" smtClean="0"/>
              <a:t>out  of  the  ground  naturally through cracks in the form of  natural geysers as in </a:t>
            </a:r>
            <a:r>
              <a:rPr dirty="0" sz="2400" lang="en-US" err="1" smtClean="0"/>
              <a:t>Manikaran</a:t>
            </a:r>
            <a:r>
              <a:rPr dirty="0" sz="2400" lang="en-US" smtClean="0"/>
              <a:t>, </a:t>
            </a:r>
            <a:r>
              <a:rPr dirty="0" sz="2400" lang="en-US" err="1" smtClean="0"/>
              <a:t>Kullu</a:t>
            </a:r>
            <a:r>
              <a:rPr dirty="0" sz="2400" lang="en-US" smtClean="0"/>
              <a:t> and </a:t>
            </a:r>
            <a:r>
              <a:rPr dirty="0" sz="2400" lang="en-US" err="1" smtClean="0"/>
              <a:t>Sohana</a:t>
            </a:r>
            <a:r>
              <a:rPr dirty="0" sz="2400" lang="en-US" smtClean="0"/>
              <a:t>, Haryana.  </a:t>
            </a:r>
          </a:p>
          <a:p>
            <a:r>
              <a:rPr dirty="0" sz="2400" lang="en-US" smtClean="0"/>
              <a:t>Artificially drill a hole up to the hot rocks and by putting a pipe in it make the steam or hot water gush out through the pipe at high pressure which turns the turbine of  a generator to produce electricity. </a:t>
            </a:r>
          </a:p>
          <a:p>
            <a:pPr>
              <a:buNone/>
            </a:pPr>
            <a:r>
              <a:rPr dirty="0" sz="2400" lang="en-US" smtClean="0"/>
              <a:t>In USA and  New  Zealand,  there  are  several  geothermal  plants  working successfully.</a:t>
            </a:r>
            <a:endParaRPr dirty="0" sz="240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593" name="Title 1"/>
          <p:cNvSpPr>
            <a:spLocks noGrp="1"/>
          </p:cNvSpPr>
          <p:nvPr>
            <p:ph type="title"/>
          </p:nvPr>
        </p:nvSpPr>
        <p:spPr/>
        <p:txBody>
          <a:bodyPr/>
          <a:p>
            <a:r>
              <a:rPr dirty="0" lang="en-US" smtClean="0">
                <a:solidFill>
                  <a:srgbClr val="C00000"/>
                </a:solidFill>
              </a:rPr>
              <a:t>Contents </a:t>
            </a:r>
            <a:endParaRPr dirty="0" lang="en-US">
              <a:solidFill>
                <a:srgbClr val="C00000"/>
              </a:solidFill>
            </a:endParaRPr>
          </a:p>
        </p:txBody>
      </p:sp>
      <p:sp>
        <p:nvSpPr>
          <p:cNvPr id="1048594" name="Content Placeholder 2"/>
          <p:cNvSpPr>
            <a:spLocks noGrp="1"/>
          </p:cNvSpPr>
          <p:nvPr>
            <p:ph sz="quarter" idx="1"/>
          </p:nvPr>
        </p:nvSpPr>
        <p:spPr/>
        <p:txBody>
          <a:bodyPr/>
          <a:p>
            <a:r>
              <a:rPr dirty="0" lang="en-US" smtClean="0"/>
              <a:t>Introduction to Energy resources</a:t>
            </a:r>
          </a:p>
          <a:p>
            <a:r>
              <a:rPr dirty="0" lang="en-US" smtClean="0"/>
              <a:t>Growing Energy Demands</a:t>
            </a:r>
          </a:p>
          <a:p>
            <a:r>
              <a:rPr dirty="0" lang="en-US" smtClean="0"/>
              <a:t>Renewable and Non Renewable Energy</a:t>
            </a:r>
          </a:p>
          <a:p>
            <a:r>
              <a:rPr dirty="0" lang="en-US" smtClean="0"/>
              <a:t>Solar Energy</a:t>
            </a:r>
          </a:p>
          <a:p>
            <a:r>
              <a:rPr dirty="0" lang="en-US" smtClean="0"/>
              <a:t>Wind energy, Hydropower</a:t>
            </a:r>
          </a:p>
          <a:p>
            <a:r>
              <a:rPr dirty="0" lang="en-US" smtClean="0"/>
              <a:t>Tidal energy</a:t>
            </a:r>
          </a:p>
          <a:p>
            <a:r>
              <a:rPr dirty="0" lang="en-US" smtClean="0"/>
              <a:t>Geothermal and Biomass Energy</a:t>
            </a:r>
          </a:p>
          <a:p>
            <a:r>
              <a:rPr dirty="0" lang="en-US" smtClean="0"/>
              <a:t>Coal, Petrol, Natural gas, Nuclear power</a:t>
            </a:r>
          </a:p>
          <a:p>
            <a:endParaRPr dirty="0" lang="en-US" smtClean="0"/>
          </a:p>
          <a:p>
            <a:endParaRPr dirty="0" lang="en-US" smtClean="0"/>
          </a:p>
          <a:p>
            <a:endParaRPr dirty="0" lang="en-US" smtClean="0"/>
          </a:p>
          <a:p>
            <a:endParaRPr dirty="0" lang="en-US"/>
          </a:p>
        </p:txBody>
      </p:sp>
    </p:spTree>
  </p:cSld>
  <p:clrMapOvr>
    <a:masterClrMapping/>
  </p:clrMapOvr>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77" name="Title 1"/>
          <p:cNvSpPr>
            <a:spLocks noGrp="1"/>
          </p:cNvSpPr>
          <p:nvPr>
            <p:ph type="title"/>
          </p:nvPr>
        </p:nvSpPr>
        <p:spPr>
          <a:xfrm>
            <a:off x="457200" y="152400"/>
            <a:ext cx="8229600" cy="715962"/>
          </a:xfrm>
        </p:spPr>
        <p:txBody>
          <a:bodyPr>
            <a:normAutofit/>
          </a:bodyPr>
          <a:p>
            <a:r>
              <a:rPr b="1" dirty="0" lang="en-US"/>
              <a:t>Geo-thermal Energy</a:t>
            </a:r>
            <a:endParaRPr dirty="0" lang="en-US"/>
          </a:p>
        </p:txBody>
      </p:sp>
      <p:sp>
        <p:nvSpPr>
          <p:cNvPr id="1048678" name="Content Placeholder 2"/>
          <p:cNvSpPr>
            <a:spLocks noGrp="1"/>
          </p:cNvSpPr>
          <p:nvPr>
            <p:ph idx="1"/>
          </p:nvPr>
        </p:nvSpPr>
        <p:spPr>
          <a:xfrm>
            <a:off x="228600" y="990600"/>
            <a:ext cx="8763000" cy="5638800"/>
          </a:xfrm>
        </p:spPr>
        <p:txBody>
          <a:bodyPr>
            <a:normAutofit/>
          </a:bodyPr>
          <a:p>
            <a:r>
              <a:rPr dirty="0" sz="1800" lang="en-US" smtClean="0"/>
              <a:t>Temperature </a:t>
            </a:r>
            <a:r>
              <a:rPr dirty="0" sz="1800" lang="en-US"/>
              <a:t>of the earth increases at a rate of 20-75</a:t>
            </a:r>
            <a:r>
              <a:rPr baseline="30000" dirty="0" sz="1800" lang="en-US"/>
              <a:t>0</a:t>
            </a:r>
            <a:r>
              <a:rPr dirty="0" sz="1800" lang="en-US"/>
              <a:t>C per km, when we move down the earth surface.</a:t>
            </a:r>
          </a:p>
          <a:p>
            <a:r>
              <a:rPr dirty="0" sz="1800" lang="en-US"/>
              <a:t> </a:t>
            </a:r>
            <a:r>
              <a:rPr dirty="0" sz="1800" lang="en-US" smtClean="0"/>
              <a:t>High </a:t>
            </a:r>
            <a:r>
              <a:rPr dirty="0" sz="1800" lang="en-US"/>
              <a:t>temperature and high pressure steam fields </a:t>
            </a:r>
            <a:endParaRPr dirty="0" sz="1800" lang="en-US" smtClean="0"/>
          </a:p>
          <a:p>
            <a:pPr>
              <a:buNone/>
            </a:pPr>
            <a:r>
              <a:rPr dirty="0" sz="1800" lang="en-US"/>
              <a:t>	</a:t>
            </a:r>
            <a:r>
              <a:rPr dirty="0" sz="1800" lang="en-US" smtClean="0"/>
              <a:t>exists </a:t>
            </a:r>
            <a:r>
              <a:rPr dirty="0" sz="1800" lang="en-US"/>
              <a:t>below the earth’s surface in many places. </a:t>
            </a:r>
          </a:p>
          <a:p>
            <a:r>
              <a:rPr dirty="0" sz="1800" lang="en-US" smtClean="0"/>
              <a:t>The </a:t>
            </a:r>
            <a:r>
              <a:rPr dirty="0" sz="1800" lang="en-US"/>
              <a:t>energy harnessed from the high temperature </a:t>
            </a:r>
            <a:endParaRPr dirty="0" sz="1800" lang="en-US" smtClean="0"/>
          </a:p>
          <a:p>
            <a:pPr>
              <a:buNone/>
            </a:pPr>
            <a:r>
              <a:rPr dirty="0" sz="1800" lang="en-US"/>
              <a:t>	</a:t>
            </a:r>
            <a:r>
              <a:rPr dirty="0" sz="1800" lang="en-US" smtClean="0"/>
              <a:t>present </a:t>
            </a:r>
            <a:r>
              <a:rPr dirty="0" sz="1800" lang="en-US"/>
              <a:t>inside the earth is called geothermal energy.</a:t>
            </a:r>
          </a:p>
          <a:p>
            <a:pPr>
              <a:buNone/>
            </a:pPr>
            <a:r>
              <a:rPr b="1" dirty="0" sz="1800" lang="en-US" smtClean="0"/>
              <a:t>Natural </a:t>
            </a:r>
            <a:r>
              <a:rPr b="1" dirty="0" sz="1800" lang="en-US"/>
              <a:t>geysers</a:t>
            </a:r>
            <a:endParaRPr dirty="0" sz="1800" lang="en-US"/>
          </a:p>
          <a:p>
            <a:r>
              <a:rPr dirty="0" sz="1800" lang="en-US"/>
              <a:t>In some places, the hot water (or) steam comes out </a:t>
            </a:r>
            <a:endParaRPr dirty="0" sz="1800" lang="en-US" smtClean="0"/>
          </a:p>
          <a:p>
            <a:pPr>
              <a:buNone/>
            </a:pPr>
            <a:r>
              <a:rPr dirty="0" sz="1800" lang="en-US"/>
              <a:t>	</a:t>
            </a:r>
            <a:r>
              <a:rPr dirty="0" sz="1800" lang="en-US" smtClean="0"/>
              <a:t>of </a:t>
            </a:r>
            <a:r>
              <a:rPr dirty="0" sz="1800" lang="en-US"/>
              <a:t>the ground through cracks naturally in the </a:t>
            </a:r>
            <a:r>
              <a:rPr dirty="0" sz="1800" lang="en-US" smtClean="0"/>
              <a:t>form</a:t>
            </a:r>
            <a:endParaRPr dirty="0" sz="1800" lang="en-US"/>
          </a:p>
          <a:p>
            <a:pPr>
              <a:buNone/>
            </a:pPr>
            <a:r>
              <a:rPr b="1" dirty="0" sz="1800" lang="en-US" smtClean="0"/>
              <a:t>Artificial </a:t>
            </a:r>
            <a:r>
              <a:rPr b="1" dirty="0" sz="1800" lang="en-US"/>
              <a:t>geysers</a:t>
            </a:r>
            <a:endParaRPr dirty="0" sz="1800" lang="en-US"/>
          </a:p>
          <a:p>
            <a:r>
              <a:rPr dirty="0" sz="1800" lang="en-US"/>
              <a:t>In some places, we can artificially drill a hole up to </a:t>
            </a:r>
            <a:endParaRPr dirty="0" sz="1800" lang="en-US" smtClean="0"/>
          </a:p>
          <a:p>
            <a:pPr>
              <a:buNone/>
            </a:pPr>
            <a:r>
              <a:rPr dirty="0" sz="1800" lang="en-US"/>
              <a:t>	</a:t>
            </a:r>
            <a:r>
              <a:rPr dirty="0" sz="1800" lang="en-US" smtClean="0"/>
              <a:t>the </a:t>
            </a:r>
            <a:r>
              <a:rPr dirty="0" sz="1800" lang="en-US"/>
              <a:t>hot region and by sending a pipe in it, we can </a:t>
            </a:r>
            <a:endParaRPr dirty="0" sz="1800" lang="en-US" smtClean="0"/>
          </a:p>
          <a:p>
            <a:pPr>
              <a:buNone/>
            </a:pPr>
            <a:r>
              <a:rPr dirty="0" sz="1800" lang="en-US"/>
              <a:t>	</a:t>
            </a:r>
            <a:r>
              <a:rPr dirty="0" sz="1800" lang="en-US" smtClean="0"/>
              <a:t>make </a:t>
            </a:r>
            <a:r>
              <a:rPr dirty="0" sz="1800" lang="en-US"/>
              <a:t>the hot water or steam to rush out through </a:t>
            </a:r>
            <a:endParaRPr dirty="0" sz="1800" lang="en-US" smtClean="0"/>
          </a:p>
          <a:p>
            <a:pPr>
              <a:buNone/>
            </a:pPr>
            <a:r>
              <a:rPr dirty="0" sz="1800" lang="en-US"/>
              <a:t>	</a:t>
            </a:r>
            <a:r>
              <a:rPr dirty="0" sz="1800" lang="en-US" smtClean="0"/>
              <a:t>the </a:t>
            </a:r>
            <a:r>
              <a:rPr dirty="0" sz="1800" lang="en-US"/>
              <a:t>pipe with very high pressure.</a:t>
            </a:r>
          </a:p>
          <a:p>
            <a:r>
              <a:rPr dirty="0" sz="1800" lang="en-US"/>
              <a:t>Thus, the hot water (or) steam coming out from the </a:t>
            </a:r>
            <a:endParaRPr dirty="0" sz="1800" lang="en-US" smtClean="0"/>
          </a:p>
          <a:p>
            <a:pPr>
              <a:buNone/>
            </a:pPr>
            <a:r>
              <a:rPr dirty="0" sz="1800" lang="en-US"/>
              <a:t>	</a:t>
            </a:r>
            <a:r>
              <a:rPr dirty="0" sz="1800" lang="en-US" smtClean="0"/>
              <a:t>natural </a:t>
            </a:r>
            <a:r>
              <a:rPr dirty="0" sz="1800" lang="en-US"/>
              <a:t>(or) artificial geysers is allowed to rotate the </a:t>
            </a:r>
            <a:endParaRPr dirty="0" sz="1800" lang="en-US" smtClean="0"/>
          </a:p>
          <a:p>
            <a:pPr>
              <a:buNone/>
            </a:pPr>
            <a:r>
              <a:rPr dirty="0" sz="1800" lang="en-US"/>
              <a:t>	</a:t>
            </a:r>
            <a:r>
              <a:rPr dirty="0" sz="1800" lang="en-US" smtClean="0"/>
              <a:t>turbine </a:t>
            </a:r>
            <a:r>
              <a:rPr dirty="0" sz="1800" lang="en-US"/>
              <a:t>of a generator to produce electricity.</a:t>
            </a:r>
          </a:p>
          <a:p>
            <a:endParaRPr dirty="0" sz="1800" lang="en-US"/>
          </a:p>
        </p:txBody>
      </p:sp>
      <p:pic>
        <p:nvPicPr>
          <p:cNvPr id="2097159" name="Picture 9" descr="geotermia_en"/>
          <p:cNvPicPr>
            <a:picLocks noChangeAspect="1" noChangeArrowheads="1"/>
          </p:cNvPicPr>
          <p:nvPr/>
        </p:nvPicPr>
        <p:blipFill>
          <a:blip xmlns:r="http://schemas.openxmlformats.org/officeDocument/2006/relationships" r:embed="rId1"/>
          <a:srcRect/>
          <a:stretch>
            <a:fillRect/>
          </a:stretch>
        </p:blipFill>
        <p:spPr bwMode="auto">
          <a:xfrm>
            <a:off x="5634037" y="1558925"/>
            <a:ext cx="3433763" cy="5146675"/>
          </a:xfrm>
          <a:prstGeom prst="rect"/>
          <a:noFill/>
          <a:ln w="9525">
            <a:noFill/>
            <a:miter lim="800000"/>
            <a:headEnd/>
            <a:tailEnd/>
          </a:ln>
        </p:spPr>
      </p:pic>
    </p:spTree>
  </p:cSld>
  <p:clrMapOvr>
    <a:masterClrMapping/>
  </p:clrMapOvr>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79" name="Title 1"/>
          <p:cNvSpPr>
            <a:spLocks noGrp="1"/>
          </p:cNvSpPr>
          <p:nvPr>
            <p:ph type="title"/>
          </p:nvPr>
        </p:nvSpPr>
        <p:spPr/>
        <p:txBody>
          <a:bodyPr/>
          <a:p>
            <a:pPr algn="ctr"/>
            <a:r>
              <a:rPr b="1" dirty="0" lang="en-US" smtClean="0">
                <a:solidFill>
                  <a:srgbClr val="FF0000"/>
                </a:solidFill>
              </a:rPr>
              <a:t>Biomass Energy </a:t>
            </a:r>
            <a:endParaRPr b="1" dirty="0" lang="en-US">
              <a:solidFill>
                <a:srgbClr val="FF0000"/>
              </a:solidFill>
            </a:endParaRPr>
          </a:p>
        </p:txBody>
      </p:sp>
      <p:pic>
        <p:nvPicPr>
          <p:cNvPr id="2097160" name="Picture 2" descr="C:\Users\NARESH\Desktop\download (2).jpg"/>
          <p:cNvPicPr>
            <a:picLocks noChangeAspect="1" noChangeArrowheads="1"/>
          </p:cNvPicPr>
          <p:nvPr/>
        </p:nvPicPr>
        <p:blipFill>
          <a:blip xmlns:r="http://schemas.openxmlformats.org/officeDocument/2006/relationships" r:embed="rId1"/>
          <a:srcRect/>
          <a:stretch>
            <a:fillRect/>
          </a:stretch>
        </p:blipFill>
        <p:spPr bwMode="auto">
          <a:xfrm>
            <a:off x="4953000" y="1404600"/>
            <a:ext cx="4191000" cy="2985000"/>
          </a:xfrm>
          <a:prstGeom prst="rect"/>
          <a:noFill/>
        </p:spPr>
      </p:pic>
      <p:sp>
        <p:nvSpPr>
          <p:cNvPr id="1048680" name="Rectangle 5"/>
          <p:cNvSpPr/>
          <p:nvPr/>
        </p:nvSpPr>
        <p:spPr>
          <a:xfrm>
            <a:off x="0" y="1600200"/>
            <a:ext cx="4876800" cy="1938992"/>
          </a:xfrm>
          <a:prstGeom prst="rect"/>
          <a:solidFill>
            <a:schemeClr val="accent3">
              <a:lumMod val="20000"/>
              <a:lumOff val="80000"/>
            </a:schemeClr>
          </a:solidFill>
        </p:spPr>
        <p:txBody>
          <a:bodyPr wrap="square">
            <a:spAutoFit/>
          </a:bodyPr>
          <a:p>
            <a:pPr algn="just"/>
            <a:r>
              <a:rPr dirty="0" sz="2400" lang="en-US" smtClean="0"/>
              <a:t>Biomass is the organic matter produced by the plants or animals which include wood, crop residues, cattle dung, manure, sewage, agricultural wastes etc. </a:t>
            </a:r>
            <a:endParaRPr dirty="0" sz="2400" lang="en-US"/>
          </a:p>
        </p:txBody>
      </p:sp>
      <p:sp>
        <p:nvSpPr>
          <p:cNvPr id="1048681" name="Rectangle 6"/>
          <p:cNvSpPr/>
          <p:nvPr/>
        </p:nvSpPr>
        <p:spPr>
          <a:xfrm>
            <a:off x="152400" y="3429000"/>
            <a:ext cx="4005199" cy="584775"/>
          </a:xfrm>
          <a:prstGeom prst="rect"/>
        </p:spPr>
        <p:txBody>
          <a:bodyPr wrap="none">
            <a:spAutoFit/>
          </a:bodyPr>
          <a:p>
            <a:r>
              <a:rPr b="1" dirty="0" sz="3200" lang="en-US" smtClean="0">
                <a:solidFill>
                  <a:srgbClr val="00B050"/>
                </a:solidFill>
              </a:rPr>
              <a:t>Biomass energy Types</a:t>
            </a:r>
            <a:endParaRPr b="1" dirty="0" sz="3200" lang="en-US">
              <a:solidFill>
                <a:srgbClr val="00B050"/>
              </a:solidFill>
            </a:endParaRPr>
          </a:p>
        </p:txBody>
      </p:sp>
      <p:sp>
        <p:nvSpPr>
          <p:cNvPr id="1048682" name="Rectangle 7"/>
          <p:cNvSpPr/>
          <p:nvPr/>
        </p:nvSpPr>
        <p:spPr>
          <a:xfrm>
            <a:off x="152400" y="4038600"/>
            <a:ext cx="8610600" cy="2923877"/>
          </a:xfrm>
          <a:prstGeom prst="rect"/>
        </p:spPr>
        <p:txBody>
          <a:bodyPr wrap="square">
            <a:spAutoFit/>
          </a:bodyPr>
          <a:p>
            <a:pPr indent="-342900" marL="342900">
              <a:buAutoNum type="alphaLcParenBoth"/>
            </a:pPr>
            <a:r>
              <a:rPr b="1" dirty="0" sz="2400" lang="en-US" smtClean="0">
                <a:solidFill>
                  <a:srgbClr val="7030A0"/>
                </a:solidFill>
              </a:rPr>
              <a:t>Energy  Plantations: </a:t>
            </a:r>
          </a:p>
          <a:p>
            <a:pPr indent="-342900" marL="342900">
              <a:buFont typeface="Wingdings" pitchFamily="2" charset="2"/>
              <a:buChar char="q"/>
            </a:pPr>
            <a:r>
              <a:rPr dirty="0" sz="2000" lang="en-US" smtClean="0"/>
              <a:t>Solar energy is trapped by green plants through photosynthesis and converted into biomass energy. </a:t>
            </a:r>
          </a:p>
          <a:p>
            <a:pPr indent="-342900" marL="342900">
              <a:buFont typeface="Wingdings" pitchFamily="2" charset="2"/>
              <a:buChar char="q"/>
            </a:pPr>
            <a:r>
              <a:rPr dirty="0" sz="2000" lang="en-US" smtClean="0"/>
              <a:t>Fast growing trees like cottonwood, and </a:t>
            </a:r>
            <a:r>
              <a:rPr dirty="0" sz="2000" lang="en-US" err="1" smtClean="0"/>
              <a:t>Leucaena</a:t>
            </a:r>
            <a:r>
              <a:rPr dirty="0" sz="2000" lang="en-US" smtClean="0"/>
              <a:t> (</a:t>
            </a:r>
            <a:r>
              <a:rPr dirty="0" sz="2000" lang="en-US" err="1" smtClean="0"/>
              <a:t>Bada</a:t>
            </a:r>
            <a:r>
              <a:rPr dirty="0" sz="2000" lang="en-US" smtClean="0"/>
              <a:t> </a:t>
            </a:r>
            <a:r>
              <a:rPr dirty="0" sz="2000" lang="en-US" err="1" smtClean="0"/>
              <a:t>chakunda</a:t>
            </a:r>
            <a:r>
              <a:rPr dirty="0" sz="2000" lang="en-US" smtClean="0"/>
              <a:t>), non-woody crop  plants  like  sugarcane,  sweet  sorghum  and  sugar  beet, and carbohydrate rich potato, cereal etc. are some of the important energy plantations. </a:t>
            </a:r>
          </a:p>
          <a:p>
            <a:r>
              <a:rPr dirty="0" sz="2000" lang="en-US" smtClean="0"/>
              <a:t>They may produce energy either by burning directly or converted into fuels by fermentation.</a:t>
            </a:r>
            <a:endParaRPr dirty="0" sz="2000"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83" name="Title 1"/>
          <p:cNvSpPr>
            <a:spLocks noGrp="1"/>
          </p:cNvSpPr>
          <p:nvPr>
            <p:ph type="title"/>
          </p:nvPr>
        </p:nvSpPr>
        <p:spPr/>
        <p:txBody>
          <a:bodyPr/>
          <a:p>
            <a:pPr algn="ctr"/>
            <a:r>
              <a:rPr b="1" dirty="0" lang="en-US" smtClean="0">
                <a:solidFill>
                  <a:srgbClr val="FF0000"/>
                </a:solidFill>
              </a:rPr>
              <a:t>Petro-crops</a:t>
            </a:r>
            <a:endParaRPr dirty="0" lang="en-US">
              <a:solidFill>
                <a:srgbClr val="FF0000"/>
              </a:solidFill>
            </a:endParaRPr>
          </a:p>
        </p:txBody>
      </p:sp>
      <p:sp>
        <p:nvSpPr>
          <p:cNvPr id="1048684" name="Content Placeholder 2"/>
          <p:cNvSpPr>
            <a:spLocks noGrp="1"/>
          </p:cNvSpPr>
          <p:nvPr>
            <p:ph sz="quarter" idx="1"/>
          </p:nvPr>
        </p:nvSpPr>
        <p:spPr/>
        <p:txBody>
          <a:bodyPr>
            <a:normAutofit/>
          </a:bodyPr>
          <a:p>
            <a:r>
              <a:rPr b="1" dirty="0" sz="2800" lang="en-US" smtClean="0">
                <a:solidFill>
                  <a:srgbClr val="00B050"/>
                </a:solidFill>
              </a:rPr>
              <a:t>(b) Petro-crops</a:t>
            </a:r>
            <a:r>
              <a:rPr dirty="0" sz="2800" lang="en-US" smtClean="0"/>
              <a:t>: Certain latex-containing plants like  </a:t>
            </a:r>
            <a:r>
              <a:rPr dirty="0" sz="2800" lang="en-US" err="1" smtClean="0"/>
              <a:t>Euphorbias</a:t>
            </a:r>
            <a:r>
              <a:rPr dirty="0" sz="2800" lang="en-US" smtClean="0"/>
              <a:t> and oil palms are rich in hydrocarbons and can yield an oil like substance under high temperature and pressure. </a:t>
            </a:r>
          </a:p>
          <a:p>
            <a:r>
              <a:rPr dirty="0" sz="2800" lang="en-US" smtClean="0"/>
              <a:t>This oily material may be burned in diesel engines directly or may be refined to form gasoline.</a:t>
            </a:r>
          </a:p>
          <a:p>
            <a:r>
              <a:rPr dirty="0" sz="2800" lang="en-US" smtClean="0"/>
              <a:t>These plants are popularly known as petro-crops.</a:t>
            </a:r>
            <a:endParaRPr dirty="0" sz="2800" lang="en-US"/>
          </a:p>
        </p:txBody>
      </p:sp>
      <p:pic>
        <p:nvPicPr>
          <p:cNvPr id="2097161" name="Picture 2" descr="Euphorbia February 2008-2.jpg"/>
          <p:cNvPicPr>
            <a:picLocks noChangeAspect="1" noChangeArrowheads="1"/>
          </p:cNvPicPr>
          <p:nvPr/>
        </p:nvPicPr>
        <p:blipFill>
          <a:blip xmlns:r="http://schemas.openxmlformats.org/officeDocument/2006/relationships" r:embed="rId1" cstate="print"/>
          <a:srcRect/>
          <a:stretch>
            <a:fillRect/>
          </a:stretch>
        </p:blipFill>
        <p:spPr bwMode="auto">
          <a:xfrm>
            <a:off x="6400800" y="4800600"/>
            <a:ext cx="2438400" cy="1981200"/>
          </a:xfrm>
          <a:prstGeom prst="rect"/>
          <a:noFill/>
        </p:spPr>
      </p:pic>
      <p:pic>
        <p:nvPicPr>
          <p:cNvPr id="2097162" name="Picture 4" descr="https://upload.wikimedia.org/wikipedia/commons/d/d3/Jatropha_podagrica_%28Buddha_Belly_plant%29_in_Hyderabad_W_IMG_8812.jpg"/>
          <p:cNvPicPr>
            <a:picLocks noChangeAspect="1" noChangeArrowheads="1"/>
          </p:cNvPicPr>
          <p:nvPr/>
        </p:nvPicPr>
        <p:blipFill>
          <a:blip xmlns:r="http://schemas.openxmlformats.org/officeDocument/2006/relationships" r:embed="rId2" cstate="print"/>
          <a:srcRect/>
          <a:stretch>
            <a:fillRect/>
          </a:stretch>
        </p:blipFill>
        <p:spPr bwMode="auto">
          <a:xfrm>
            <a:off x="3200400" y="4824542"/>
            <a:ext cx="2362200" cy="2033458"/>
          </a:xfrm>
          <a:prstGeom prst="rect"/>
          <a:noFill/>
        </p:spPr>
      </p:pic>
      <p:sp>
        <p:nvSpPr>
          <p:cNvPr id="1048685" name="Rectangle 5"/>
          <p:cNvSpPr/>
          <p:nvPr/>
        </p:nvSpPr>
        <p:spPr>
          <a:xfrm>
            <a:off x="7955854" y="6488668"/>
            <a:ext cx="1188146" cy="369332"/>
          </a:xfrm>
          <a:prstGeom prst="rect"/>
        </p:spPr>
        <p:txBody>
          <a:bodyPr wrap="none">
            <a:spAutoFit/>
          </a:bodyPr>
          <a:p>
            <a:r>
              <a:rPr dirty="0" lang="en-US" err="1" smtClean="0">
                <a:solidFill>
                  <a:schemeClr val="bg1"/>
                </a:solidFill>
              </a:rPr>
              <a:t>Euphorbias</a:t>
            </a:r>
            <a:endParaRPr dirty="0" lang="en-US">
              <a:solidFill>
                <a:schemeClr val="bg1"/>
              </a:solidFill>
            </a:endParaRPr>
          </a:p>
        </p:txBody>
      </p:sp>
      <p:sp>
        <p:nvSpPr>
          <p:cNvPr id="1048686" name="Rectangle 6"/>
          <p:cNvSpPr/>
          <p:nvPr/>
        </p:nvSpPr>
        <p:spPr>
          <a:xfrm>
            <a:off x="4572000" y="6488668"/>
            <a:ext cx="1001749" cy="369332"/>
          </a:xfrm>
          <a:prstGeom prst="rect"/>
        </p:spPr>
        <p:txBody>
          <a:bodyPr wrap="none">
            <a:spAutoFit/>
          </a:bodyPr>
          <a:p>
            <a:r>
              <a:rPr dirty="0" lang="en-US" err="1" smtClean="0">
                <a:solidFill>
                  <a:schemeClr val="bg1"/>
                </a:solidFill>
              </a:rPr>
              <a:t>Jatropha</a:t>
            </a:r>
            <a:endParaRPr dirty="0" lang="en-US">
              <a:solidFill>
                <a:schemeClr val="bg1"/>
              </a:solidFill>
            </a:endParaRPr>
          </a:p>
        </p:txBody>
      </p:sp>
      <p:sp>
        <p:nvSpPr>
          <p:cNvPr id="1048687" name="AutoShape 6" descr="Oil Palm Cultivation (Palm Oil) Guide | Agri Farming"/>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lang="en-US"/>
          </a:p>
        </p:txBody>
      </p:sp>
      <p:sp>
        <p:nvSpPr>
          <p:cNvPr id="1048688" name="AutoShape 8" descr="Oil Palm Cultivation (Palm Oil) Guide | Agri Farming"/>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lang="en-US"/>
          </a:p>
        </p:txBody>
      </p:sp>
      <p:pic>
        <p:nvPicPr>
          <p:cNvPr id="2097163" name="Picture 10" descr="Oil Palm Cultivation (Palm Oil) Guide | Agri Farming"/>
          <p:cNvPicPr>
            <a:picLocks noChangeAspect="1" noChangeArrowheads="1"/>
          </p:cNvPicPr>
          <p:nvPr/>
        </p:nvPicPr>
        <p:blipFill>
          <a:blip xmlns:r="http://schemas.openxmlformats.org/officeDocument/2006/relationships" r:embed="rId3"/>
          <a:srcRect/>
          <a:stretch>
            <a:fillRect/>
          </a:stretch>
        </p:blipFill>
        <p:spPr bwMode="auto">
          <a:xfrm>
            <a:off x="228600" y="4935321"/>
            <a:ext cx="2895600" cy="1922679"/>
          </a:xfrm>
          <a:prstGeom prst="rect"/>
          <a:noFill/>
        </p:spPr>
      </p:pic>
      <p:sp>
        <p:nvSpPr>
          <p:cNvPr id="1048689" name="Rectangle 10"/>
          <p:cNvSpPr/>
          <p:nvPr/>
        </p:nvSpPr>
        <p:spPr>
          <a:xfrm>
            <a:off x="2133600" y="6488668"/>
            <a:ext cx="1066318" cy="369332"/>
          </a:xfrm>
          <a:prstGeom prst="rect"/>
        </p:spPr>
        <p:txBody>
          <a:bodyPr wrap="none">
            <a:spAutoFit/>
          </a:bodyPr>
          <a:p>
            <a:r>
              <a:rPr dirty="0" lang="en-US" smtClean="0">
                <a:solidFill>
                  <a:srgbClr val="FF0000"/>
                </a:solidFill>
              </a:rPr>
              <a:t>oil palms </a:t>
            </a:r>
            <a:endParaRPr dirty="0" lang="en-US">
              <a:solidFill>
                <a:srgbClr val="FF0000"/>
              </a:solidFill>
            </a:endParaRPr>
          </a:p>
        </p:txBody>
      </p:sp>
      <p:sp>
        <p:nvSpPr>
          <p:cNvPr id="1048690" name="Rectangle 11"/>
          <p:cNvSpPr/>
          <p:nvPr/>
        </p:nvSpPr>
        <p:spPr>
          <a:xfrm>
            <a:off x="6005256" y="2895600"/>
            <a:ext cx="3138744" cy="646331"/>
          </a:xfrm>
          <a:prstGeom prst="rect"/>
        </p:spPr>
        <p:txBody>
          <a:bodyPr wrap="none">
            <a:spAutoFit/>
          </a:bodyPr>
          <a:p>
            <a:r>
              <a:rPr dirty="0" lang="en-US" err="1" smtClean="0"/>
              <a:t>Gasoline:paraffins</a:t>
            </a:r>
            <a:r>
              <a:rPr dirty="0" lang="en-US" smtClean="0"/>
              <a:t>, </a:t>
            </a:r>
            <a:r>
              <a:rPr dirty="0" lang="en-US" err="1" smtClean="0"/>
              <a:t>naphthenes</a:t>
            </a:r>
            <a:r>
              <a:rPr dirty="0" lang="en-US" smtClean="0"/>
              <a:t>, </a:t>
            </a:r>
          </a:p>
          <a:p>
            <a:r>
              <a:rPr dirty="0" lang="en-US" smtClean="0"/>
              <a:t>aromatics and olefins</a:t>
            </a:r>
            <a:endParaRPr dirty="0"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91" name="Title 1"/>
          <p:cNvSpPr>
            <a:spLocks noGrp="1"/>
          </p:cNvSpPr>
          <p:nvPr>
            <p:ph type="title"/>
          </p:nvPr>
        </p:nvSpPr>
        <p:spPr/>
        <p:txBody>
          <a:bodyPr/>
          <a:p>
            <a:pPr algn="ctr"/>
            <a:r>
              <a:rPr b="1" dirty="0" lang="en-US" smtClean="0">
                <a:solidFill>
                  <a:srgbClr val="FF0000"/>
                </a:solidFill>
              </a:rPr>
              <a:t>Biomass Energy</a:t>
            </a:r>
            <a:endParaRPr b="1" dirty="0" lang="en-US">
              <a:solidFill>
                <a:srgbClr val="FF0000"/>
              </a:solidFill>
            </a:endParaRPr>
          </a:p>
        </p:txBody>
      </p:sp>
      <p:sp>
        <p:nvSpPr>
          <p:cNvPr id="1048692" name="Content Placeholder 2"/>
          <p:cNvSpPr>
            <a:spLocks noGrp="1"/>
          </p:cNvSpPr>
          <p:nvPr>
            <p:ph sz="quarter" idx="1"/>
          </p:nvPr>
        </p:nvSpPr>
        <p:spPr>
          <a:xfrm>
            <a:off x="152400" y="1600200"/>
            <a:ext cx="8613648" cy="4495800"/>
          </a:xfrm>
        </p:spPr>
        <p:txBody>
          <a:bodyPr>
            <a:normAutofit lnSpcReduction="10000"/>
          </a:bodyPr>
          <a:p>
            <a:pPr algn="just"/>
            <a:r>
              <a:rPr b="1" dirty="0" lang="en-US" smtClean="0">
                <a:solidFill>
                  <a:srgbClr val="00B050"/>
                </a:solidFill>
              </a:rPr>
              <a:t>(c) Agricultural  and  Urban  Waste  biomass:  </a:t>
            </a:r>
            <a:r>
              <a:rPr dirty="0" lang="en-US" smtClean="0"/>
              <a:t>Crop  residues, </a:t>
            </a:r>
            <a:r>
              <a:rPr dirty="0" lang="en-US" err="1" smtClean="0"/>
              <a:t>bagasse</a:t>
            </a:r>
            <a:r>
              <a:rPr dirty="0" lang="en-US" smtClean="0"/>
              <a:t> (sugarcane residues), coconut shells, peanut hulls, cotton stalks etc. produce energy by burning. </a:t>
            </a:r>
          </a:p>
          <a:p>
            <a:pPr algn="just"/>
            <a:r>
              <a:rPr dirty="0" lang="en-US" smtClean="0"/>
              <a:t>Animal dung, fishery and poultry waste and even human refuse are examples of biomass energy</a:t>
            </a:r>
          </a:p>
          <a:p>
            <a:pPr algn="just"/>
            <a:r>
              <a:rPr dirty="0" lang="en-US" smtClean="0"/>
              <a:t>In Brazil 30 % of  electricity is obtained from burning </a:t>
            </a:r>
            <a:r>
              <a:rPr dirty="0" lang="en-US" err="1" smtClean="0"/>
              <a:t>bagasse</a:t>
            </a:r>
            <a:r>
              <a:rPr dirty="0" lang="en-US" smtClean="0"/>
              <a:t>. </a:t>
            </a:r>
          </a:p>
          <a:p>
            <a:pPr algn="just"/>
            <a:r>
              <a:rPr dirty="0" lang="en-US" smtClean="0"/>
              <a:t>In rural India, animal dung cakes burnt to produce heat.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93" name="Title 1"/>
          <p:cNvSpPr>
            <a:spLocks noGrp="1"/>
          </p:cNvSpPr>
          <p:nvPr>
            <p:ph type="title"/>
          </p:nvPr>
        </p:nvSpPr>
        <p:spPr/>
        <p:txBody>
          <a:bodyPr/>
          <a:p>
            <a:pPr algn="ctr"/>
            <a:r>
              <a:rPr b="1" dirty="0" lang="en-US" smtClean="0">
                <a:solidFill>
                  <a:srgbClr val="FF0000"/>
                </a:solidFill>
              </a:rPr>
              <a:t>Biogas Energy</a:t>
            </a:r>
            <a:endParaRPr dirty="0" lang="en-US">
              <a:solidFill>
                <a:srgbClr val="FF0000"/>
              </a:solidFill>
            </a:endParaRPr>
          </a:p>
        </p:txBody>
      </p:sp>
      <p:sp>
        <p:nvSpPr>
          <p:cNvPr id="1048694" name="Content Placeholder 2"/>
          <p:cNvSpPr>
            <a:spLocks noGrp="1"/>
          </p:cNvSpPr>
          <p:nvPr>
            <p:ph sz="quarter" idx="1"/>
          </p:nvPr>
        </p:nvSpPr>
        <p:spPr>
          <a:xfrm>
            <a:off x="228600" y="1600200"/>
            <a:ext cx="8537448" cy="4495800"/>
          </a:xfrm>
        </p:spPr>
        <p:txBody>
          <a:bodyPr>
            <a:normAutofit/>
          </a:bodyPr>
          <a:p>
            <a:r>
              <a:rPr dirty="0" sz="2400" lang="en-US" smtClean="0"/>
              <a:t>Biogas is produced by anaerobic degradation of animal wastes, food waste etc</a:t>
            </a:r>
            <a:endParaRPr dirty="0" sz="2400" lang="en-US"/>
          </a:p>
        </p:txBody>
      </p:sp>
      <p:sp>
        <p:nvSpPr>
          <p:cNvPr id="1048695" name="Rectangle 4"/>
          <p:cNvSpPr/>
          <p:nvPr/>
        </p:nvSpPr>
        <p:spPr>
          <a:xfrm>
            <a:off x="0" y="2971800"/>
            <a:ext cx="3352800" cy="2031325"/>
          </a:xfrm>
          <a:prstGeom prst="rect"/>
          <a:solidFill>
            <a:schemeClr val="accent4">
              <a:lumMod val="20000"/>
              <a:lumOff val="80000"/>
            </a:schemeClr>
          </a:solidFill>
          <a:ln>
            <a:solidFill>
              <a:schemeClr val="accent2">
                <a:lumMod val="40000"/>
                <a:lumOff val="60000"/>
              </a:schemeClr>
            </a:solidFill>
          </a:ln>
        </p:spPr>
        <p:txBody>
          <a:bodyPr wrap="square">
            <a:spAutoFit/>
          </a:bodyPr>
          <a:p>
            <a:pPr algn="just"/>
            <a:r>
              <a:rPr dirty="0" lang="en-US" smtClean="0"/>
              <a:t>Anaerobic treatment is a biological process carried out in the absence of O</a:t>
            </a:r>
            <a:r>
              <a:rPr baseline="-25000" dirty="0" lang="en-US" smtClean="0"/>
              <a:t>2 </a:t>
            </a:r>
            <a:r>
              <a:rPr dirty="0" lang="en-US" smtClean="0"/>
              <a:t>for the stabilization of organic materials by conversion to CH</a:t>
            </a:r>
            <a:r>
              <a:rPr baseline="-25000" dirty="0" lang="en-US" smtClean="0"/>
              <a:t>4</a:t>
            </a:r>
            <a:r>
              <a:rPr dirty="0" lang="en-US" smtClean="0"/>
              <a:t> and inorganic end-products such as CO</a:t>
            </a:r>
            <a:r>
              <a:rPr baseline="-25000" dirty="0" lang="en-US" smtClean="0"/>
              <a:t>2</a:t>
            </a:r>
            <a:r>
              <a:rPr dirty="0" lang="en-US" smtClean="0"/>
              <a:t> and NH</a:t>
            </a:r>
            <a:r>
              <a:rPr baseline="-25000" dirty="0" lang="en-US" smtClean="0"/>
              <a:t>3</a:t>
            </a:r>
            <a:endParaRPr dirty="0" lang="en-US"/>
          </a:p>
        </p:txBody>
      </p:sp>
      <p:grpSp>
        <p:nvGrpSpPr>
          <p:cNvPr id="79" name="Group 10"/>
          <p:cNvGrpSpPr/>
          <p:nvPr/>
        </p:nvGrpSpPr>
        <p:grpSpPr>
          <a:xfrm>
            <a:off x="0" y="2286000"/>
            <a:ext cx="9144000" cy="4273153"/>
            <a:chOff x="0" y="2286000"/>
            <a:chExt cx="9144000" cy="4273153"/>
          </a:xfrm>
        </p:grpSpPr>
        <p:pic>
          <p:nvPicPr>
            <p:cNvPr id="2097164" name="Picture 2"/>
            <p:cNvPicPr>
              <a:picLocks noChangeAspect="1" noChangeArrowheads="1"/>
            </p:cNvPicPr>
            <p:nvPr/>
          </p:nvPicPr>
          <p:blipFill>
            <a:blip xmlns:r="http://schemas.openxmlformats.org/officeDocument/2006/relationships" r:embed="rId1"/>
            <a:srcRect t="7547"/>
            <a:stretch>
              <a:fillRect/>
            </a:stretch>
          </p:blipFill>
          <p:spPr bwMode="auto">
            <a:xfrm>
              <a:off x="3367088" y="2286000"/>
              <a:ext cx="5776912" cy="3014916"/>
            </a:xfrm>
            <a:prstGeom prst="rect"/>
            <a:noFill/>
            <a:ln w="9525">
              <a:noFill/>
              <a:miter lim="800000"/>
              <a:headEnd/>
              <a:tailEnd/>
            </a:ln>
            <a:effectLst/>
          </p:spPr>
        </p:pic>
        <p:grpSp>
          <p:nvGrpSpPr>
            <p:cNvPr id="80" name="Group 9"/>
            <p:cNvGrpSpPr/>
            <p:nvPr/>
          </p:nvGrpSpPr>
          <p:grpSpPr>
            <a:xfrm>
              <a:off x="0" y="5334000"/>
              <a:ext cx="9144000" cy="1225153"/>
              <a:chOff x="0" y="5334000"/>
              <a:chExt cx="9144000" cy="1225153"/>
            </a:xfrm>
          </p:grpSpPr>
          <p:grpSp>
            <p:nvGrpSpPr>
              <p:cNvPr id="81" name="Group 8"/>
              <p:cNvGrpSpPr/>
              <p:nvPr/>
            </p:nvGrpSpPr>
            <p:grpSpPr>
              <a:xfrm>
                <a:off x="0" y="5334000"/>
                <a:ext cx="9144000" cy="1225153"/>
                <a:chOff x="0" y="5334000"/>
                <a:chExt cx="9144000" cy="1225153"/>
              </a:xfrm>
            </p:grpSpPr>
            <p:sp>
              <p:nvSpPr>
                <p:cNvPr id="1048696" name="Rectangle 5"/>
                <p:cNvSpPr/>
                <p:nvPr/>
              </p:nvSpPr>
              <p:spPr>
                <a:xfrm>
                  <a:off x="0" y="5943600"/>
                  <a:ext cx="9144000" cy="615553"/>
                </a:xfrm>
                <a:prstGeom prst="rect"/>
              </p:spPr>
              <p:txBody>
                <a:bodyPr wrap="square">
                  <a:spAutoFit/>
                </a:bodyPr>
                <a:p>
                  <a:r>
                    <a:rPr b="1" dirty="0" sz="1600" i="1" lang="en-US" smtClean="0"/>
                    <a:t>Organic materials  + Nutrients/Mineral                   + CO</a:t>
                  </a:r>
                  <a:r>
                    <a:rPr baseline="-25000" b="1" dirty="0" sz="1600" i="1" lang="en-US" smtClean="0"/>
                    <a:t>2</a:t>
                  </a:r>
                  <a:r>
                    <a:rPr b="1" dirty="0" sz="1600" i="1" lang="en-US" smtClean="0"/>
                    <a:t> +NH</a:t>
                  </a:r>
                  <a:r>
                    <a:rPr baseline="-25000" b="1" dirty="0" sz="1600" i="1" lang="en-US" smtClean="0"/>
                    <a:t>3</a:t>
                  </a:r>
                  <a:r>
                    <a:rPr b="1" dirty="0" sz="1600" i="1" lang="en-US" smtClean="0"/>
                    <a:t> +H</a:t>
                  </a:r>
                  <a:r>
                    <a:rPr baseline="-25000" b="1" dirty="0" sz="1600" i="1" lang="en-US" smtClean="0"/>
                    <a:t>2</a:t>
                  </a:r>
                  <a:r>
                    <a:rPr b="1" dirty="0" sz="1600" i="1" lang="en-US" smtClean="0"/>
                    <a:t>O+</a:t>
                  </a:r>
                  <a:r>
                    <a:rPr b="1" dirty="0" sz="1600" i="1" lang="en-US" smtClean="0">
                      <a:solidFill>
                        <a:srgbClr val="FF0000"/>
                      </a:solidFill>
                    </a:rPr>
                    <a:t>CH</a:t>
                  </a:r>
                  <a:r>
                    <a:rPr baseline="-25000" b="1" dirty="0" sz="1600" i="1" lang="en-US" smtClean="0">
                      <a:solidFill>
                        <a:srgbClr val="FF0000"/>
                      </a:solidFill>
                    </a:rPr>
                    <a:t>4</a:t>
                  </a:r>
                  <a:r>
                    <a:rPr b="1" dirty="0" sz="1600" i="1" lang="en-US" smtClean="0"/>
                    <a:t>+</a:t>
                  </a:r>
                  <a:r>
                    <a:rPr b="1" dirty="0" sz="1600" i="1" lang="en-US" smtClean="0">
                      <a:solidFill>
                        <a:srgbClr val="FF0000"/>
                      </a:solidFill>
                    </a:rPr>
                    <a:t>H</a:t>
                  </a:r>
                  <a:r>
                    <a:rPr baseline="-25000" b="1" dirty="0" sz="1600" i="1" lang="en-US" smtClean="0">
                      <a:solidFill>
                        <a:srgbClr val="FF0000"/>
                      </a:solidFill>
                    </a:rPr>
                    <a:t>2</a:t>
                  </a:r>
                  <a:r>
                    <a:rPr b="1" dirty="0" sz="1600" i="1" lang="en-US" smtClean="0">
                      <a:solidFill>
                        <a:srgbClr val="FF0000"/>
                      </a:solidFill>
                    </a:rPr>
                    <a:t>S+</a:t>
                  </a:r>
                  <a:r>
                    <a:rPr b="1" dirty="0" sz="1600" i="1" lang="en-US" smtClean="0"/>
                    <a:t>Biomass+ End product</a:t>
                  </a:r>
                  <a:endParaRPr dirty="0" sz="1600" lang="en-US" smtClean="0"/>
                </a:p>
                <a:p>
                  <a:endParaRPr b="1" dirty="0" i="1" lang="en-US"/>
                </a:p>
              </p:txBody>
            </p:sp>
            <p:sp>
              <p:nvSpPr>
                <p:cNvPr id="1048697" name="Text Box 9"/>
                <p:cNvSpPr txBox="1">
                  <a:spLocks noChangeArrowheads="1"/>
                </p:cNvSpPr>
                <p:nvPr/>
              </p:nvSpPr>
              <p:spPr bwMode="auto">
                <a:xfrm>
                  <a:off x="2590800" y="5334000"/>
                  <a:ext cx="2561283" cy="646113"/>
                </a:xfrm>
                <a:prstGeom prst="rect"/>
                <a:solidFill>
                  <a:schemeClr val="accent2"/>
                </a:solidFill>
                <a:ln w="9525">
                  <a:noFill/>
                  <a:miter lim="800000"/>
                  <a:headEnd/>
                  <a:tailEnd/>
                </a:ln>
              </p:spPr>
              <p:txBody>
                <a:bodyPr wrap="none">
                  <a:spAutoFit/>
                </a:bodyPr>
                <a:p>
                  <a:r>
                    <a:rPr dirty="0" i="1" lang="en-US">
                      <a:solidFill>
                        <a:srgbClr val="C00000"/>
                      </a:solidFill>
                    </a:rPr>
                    <a:t>Anaerobic microbes</a:t>
                  </a:r>
                </a:p>
                <a:p>
                  <a:r>
                    <a:rPr dirty="0" i="1" lang="en-US">
                      <a:solidFill>
                        <a:srgbClr val="C00000"/>
                      </a:solidFill>
                    </a:rPr>
                    <a:t>With favorable Temp , pH</a:t>
                  </a:r>
                </a:p>
              </p:txBody>
            </p:sp>
          </p:grpSp>
          <p:sp>
            <p:nvSpPr>
              <p:cNvPr id="1048698" name="Right Arrow 7"/>
              <p:cNvSpPr/>
              <p:nvPr/>
            </p:nvSpPr>
            <p:spPr>
              <a:xfrm>
                <a:off x="3200400" y="6019800"/>
                <a:ext cx="914400" cy="228600"/>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99" name="Title 1"/>
          <p:cNvSpPr>
            <a:spLocks noGrp="1"/>
          </p:cNvSpPr>
          <p:nvPr>
            <p:ph type="title"/>
          </p:nvPr>
        </p:nvSpPr>
        <p:spPr/>
        <p:txBody>
          <a:bodyPr/>
          <a:p>
            <a:pPr algn="ctr"/>
            <a:r>
              <a:rPr b="1" dirty="0" lang="en-US" err="1" smtClean="0">
                <a:solidFill>
                  <a:srgbClr val="FF0000"/>
                </a:solidFill>
              </a:rPr>
              <a:t>Biofuels</a:t>
            </a:r>
            <a:r>
              <a:rPr b="1" dirty="0" lang="en-US" smtClean="0">
                <a:solidFill>
                  <a:srgbClr val="FF0000"/>
                </a:solidFill>
              </a:rPr>
              <a:t> Energy</a:t>
            </a:r>
            <a:endParaRPr dirty="0" lang="en-US">
              <a:solidFill>
                <a:srgbClr val="FF0000"/>
              </a:solidFill>
            </a:endParaRPr>
          </a:p>
        </p:txBody>
      </p:sp>
      <p:sp>
        <p:nvSpPr>
          <p:cNvPr id="1048700" name="Content Placeholder 2"/>
          <p:cNvSpPr>
            <a:spLocks noGrp="1"/>
          </p:cNvSpPr>
          <p:nvPr>
            <p:ph sz="quarter" idx="1"/>
          </p:nvPr>
        </p:nvSpPr>
        <p:spPr/>
        <p:txBody>
          <a:bodyPr>
            <a:normAutofit/>
          </a:bodyPr>
          <a:p>
            <a:r>
              <a:rPr dirty="0" lang="en-US" smtClean="0">
                <a:solidFill>
                  <a:srgbClr val="7030A0"/>
                </a:solidFill>
              </a:rPr>
              <a:t>Biomass  (sugarcane</a:t>
            </a:r>
            <a:r>
              <a:rPr dirty="0" lang="en-US" smtClean="0"/>
              <a:t>) can be </a:t>
            </a:r>
            <a:r>
              <a:rPr dirty="0" lang="en-US" smtClean="0">
                <a:solidFill>
                  <a:srgbClr val="7030A0"/>
                </a:solidFill>
              </a:rPr>
              <a:t>fermented (Yeast) to alcohols like ethanol and methanol</a:t>
            </a:r>
            <a:r>
              <a:rPr dirty="0" lang="en-US" smtClean="0">
                <a:solidFill>
                  <a:srgbClr val="FF0000"/>
                </a:solidFill>
              </a:rPr>
              <a:t> </a:t>
            </a:r>
            <a:r>
              <a:rPr dirty="0" lang="en-US" smtClean="0"/>
              <a:t>which can be used as fuels, as compared to petrol its calorific value is less</a:t>
            </a:r>
          </a:p>
          <a:p>
            <a:r>
              <a:rPr dirty="0" lang="en-US" smtClean="0">
                <a:solidFill>
                  <a:srgbClr val="00B050"/>
                </a:solidFill>
              </a:rPr>
              <a:t> Gasohol (</a:t>
            </a:r>
            <a:r>
              <a:rPr dirty="0" lang="en-US" smtClean="0">
                <a:solidFill>
                  <a:srgbClr val="7030A0"/>
                </a:solidFill>
              </a:rPr>
              <a:t>mixture of ethanol and gasoline</a:t>
            </a:r>
            <a:r>
              <a:rPr dirty="0" lang="en-US" smtClean="0"/>
              <a:t>) is a common fuel used in Brazil and Zimbabwe  and start  trial in India Kanpur. </a:t>
            </a:r>
          </a:p>
          <a:p>
            <a:r>
              <a:rPr dirty="0" lang="en-US" smtClean="0"/>
              <a:t> Methanol too is a clean, non-polluting fuel. Methanol can be easily obtained from woody plants and ethanol</a:t>
            </a:r>
          </a:p>
          <a:p>
            <a:pPr>
              <a:buNone/>
            </a:pPr>
            <a:r>
              <a:rPr dirty="0" lang="en-US" smtClean="0"/>
              <a:t>from grain-based or sugar-containing plants by </a:t>
            </a:r>
            <a:r>
              <a:rPr dirty="0" lang="en-US" err="1" smtClean="0"/>
              <a:t>fermention</a:t>
            </a:r>
            <a:r>
              <a:rPr dirty="0" lang="en-US" smtClean="0"/>
              <a:t> (Yeast) </a:t>
            </a:r>
            <a:endParaRPr dirty="0"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701" name="Title 1"/>
          <p:cNvSpPr>
            <a:spLocks noGrp="1"/>
          </p:cNvSpPr>
          <p:nvPr>
            <p:ph type="title"/>
          </p:nvPr>
        </p:nvSpPr>
        <p:spPr/>
        <p:txBody>
          <a:bodyPr/>
          <a:p>
            <a:pPr algn="ctr"/>
            <a:r>
              <a:rPr b="1" dirty="0" lang="pt-BR" smtClean="0">
                <a:solidFill>
                  <a:srgbClr val="FF0000"/>
                </a:solidFill>
              </a:rPr>
              <a:t>Hydrogen Energy</a:t>
            </a:r>
            <a:endParaRPr dirty="0" lang="en-US">
              <a:solidFill>
                <a:srgbClr val="FF0000"/>
              </a:solidFill>
            </a:endParaRPr>
          </a:p>
        </p:txBody>
      </p:sp>
      <p:sp>
        <p:nvSpPr>
          <p:cNvPr id="1048702" name="Content Placeholder 2"/>
          <p:cNvSpPr>
            <a:spLocks noGrp="1"/>
          </p:cNvSpPr>
          <p:nvPr>
            <p:ph sz="quarter" idx="1"/>
          </p:nvPr>
        </p:nvSpPr>
        <p:spPr>
          <a:xfrm>
            <a:off x="0" y="1600200"/>
            <a:ext cx="9144000" cy="4800600"/>
          </a:xfrm>
          <a:solidFill>
            <a:schemeClr val="accent5">
              <a:lumMod val="20000"/>
              <a:lumOff val="80000"/>
            </a:schemeClr>
          </a:solidFill>
        </p:spPr>
        <p:txBody>
          <a:bodyPr>
            <a:noAutofit/>
          </a:bodyPr>
          <a:p>
            <a:r>
              <a:rPr dirty="0" sz="2400" lang="en-US" smtClean="0">
                <a:latin typeface="Arial" pitchFamily="34" charset="0"/>
                <a:cs typeface="Arial" pitchFamily="34" charset="0"/>
              </a:rPr>
              <a:t>Highest calorific value, hydrogen can serve as an excellent fuel. Moreover, it is non-polluting</a:t>
            </a:r>
          </a:p>
          <a:p>
            <a:r>
              <a:rPr dirty="0" sz="2400" lang="en-US" smtClean="0">
                <a:latin typeface="Arial" pitchFamily="34" charset="0"/>
                <a:cs typeface="Arial" pitchFamily="34" charset="0"/>
              </a:rPr>
              <a:t>(</a:t>
            </a:r>
            <a:r>
              <a:rPr dirty="0" sz="2400" lang="en-US" err="1" smtClean="0">
                <a:latin typeface="Arial" pitchFamily="34" charset="0"/>
                <a:cs typeface="Arial" pitchFamily="34" charset="0"/>
              </a:rPr>
              <a:t>i</a:t>
            </a:r>
            <a:r>
              <a:rPr dirty="0" sz="2400" lang="en-US" smtClean="0">
                <a:latin typeface="Arial" pitchFamily="34" charset="0"/>
                <a:cs typeface="Arial" pitchFamily="34" charset="0"/>
              </a:rPr>
              <a:t>) </a:t>
            </a:r>
            <a:r>
              <a:rPr b="1" dirty="0" sz="2400" lang="en-US" smtClean="0">
                <a:latin typeface="Arial" pitchFamily="34" charset="0"/>
                <a:cs typeface="Arial" pitchFamily="34" charset="0"/>
              </a:rPr>
              <a:t> Thermal dissociation: </a:t>
            </a:r>
            <a:r>
              <a:rPr dirty="0" sz="2400" lang="en-US" smtClean="0">
                <a:latin typeface="Arial" pitchFamily="34" charset="0"/>
                <a:cs typeface="Arial" pitchFamily="34" charset="0"/>
              </a:rPr>
              <a:t>of water (at 3000°K or above) hydrogen (H</a:t>
            </a:r>
            <a:r>
              <a:rPr baseline="-25000" dirty="0" sz="2400" lang="en-US" smtClean="0">
                <a:latin typeface="Arial" pitchFamily="34" charset="0"/>
                <a:cs typeface="Arial" pitchFamily="34" charset="0"/>
              </a:rPr>
              <a:t>2</a:t>
            </a:r>
            <a:r>
              <a:rPr dirty="0" sz="2400" lang="en-US" smtClean="0">
                <a:latin typeface="Arial" pitchFamily="34" charset="0"/>
                <a:cs typeface="Arial" pitchFamily="34" charset="0"/>
              </a:rPr>
              <a:t>) is produced.</a:t>
            </a:r>
          </a:p>
          <a:p>
            <a:r>
              <a:rPr dirty="0" sz="2400" lang="en-US" smtClean="0">
                <a:latin typeface="Arial" pitchFamily="34" charset="0"/>
                <a:cs typeface="Arial" pitchFamily="34" charset="0"/>
              </a:rPr>
              <a:t>(iii) </a:t>
            </a:r>
            <a:r>
              <a:rPr b="1" dirty="0" sz="2400" lang="en-US" smtClean="0">
                <a:latin typeface="Arial" pitchFamily="34" charset="0"/>
                <a:cs typeface="Arial" pitchFamily="34" charset="0"/>
              </a:rPr>
              <a:t>Electrolytic method: </a:t>
            </a:r>
            <a:r>
              <a:rPr dirty="0" sz="2400" lang="en-US" smtClean="0">
                <a:latin typeface="Arial" pitchFamily="34" charset="0"/>
                <a:cs typeface="Arial" pitchFamily="34" charset="0"/>
              </a:rPr>
              <a:t>dissociates water into hydrogen (H</a:t>
            </a:r>
            <a:r>
              <a:rPr baseline="-25000" dirty="0" sz="2400" lang="en-US" smtClean="0">
                <a:latin typeface="Arial" pitchFamily="34" charset="0"/>
                <a:cs typeface="Arial" pitchFamily="34" charset="0"/>
              </a:rPr>
              <a:t>2</a:t>
            </a:r>
            <a:r>
              <a:rPr dirty="0" sz="2400" lang="en-US" smtClean="0">
                <a:latin typeface="Arial" pitchFamily="34" charset="0"/>
                <a:cs typeface="Arial" pitchFamily="34" charset="0"/>
              </a:rPr>
              <a:t>) and oxygen by making a current flow through it.</a:t>
            </a:r>
          </a:p>
          <a:p>
            <a:r>
              <a:rPr dirty="0" sz="2400" lang="en-US" smtClean="0">
                <a:latin typeface="Arial" pitchFamily="34" charset="0"/>
                <a:cs typeface="Arial" pitchFamily="34" charset="0"/>
              </a:rPr>
              <a:t>(iv) </a:t>
            </a:r>
            <a:r>
              <a:rPr b="1" dirty="0" sz="2400" lang="en-US" err="1" smtClean="0">
                <a:latin typeface="Arial" pitchFamily="34" charset="0"/>
                <a:cs typeface="Arial" pitchFamily="34" charset="0"/>
              </a:rPr>
              <a:t>Photocatalytic</a:t>
            </a:r>
            <a:r>
              <a:rPr b="1" dirty="0" sz="2400" lang="en-US" smtClean="0">
                <a:latin typeface="Arial" pitchFamily="34" charset="0"/>
                <a:cs typeface="Arial" pitchFamily="34" charset="0"/>
              </a:rPr>
              <a:t> methods: </a:t>
            </a:r>
            <a:r>
              <a:rPr dirty="0" sz="2400" lang="en-US" smtClean="0">
                <a:latin typeface="Arial" pitchFamily="34" charset="0"/>
                <a:cs typeface="Arial" pitchFamily="34" charset="0"/>
              </a:rPr>
              <a:t>of water involves breakdown of water in the presence of sun light to and </a:t>
            </a:r>
            <a:r>
              <a:rPr dirty="0" sz="2400" lang="en-US" err="1" smtClean="0">
                <a:latin typeface="Arial" pitchFamily="34" charset="0"/>
                <a:cs typeface="Arial" pitchFamily="34" charset="0"/>
              </a:rPr>
              <a:t>semiconducter</a:t>
            </a:r>
            <a:r>
              <a:rPr dirty="0" sz="2400" lang="en-US" smtClean="0">
                <a:latin typeface="Arial" pitchFamily="34" charset="0"/>
                <a:cs typeface="Arial" pitchFamily="34" charset="0"/>
              </a:rPr>
              <a:t> </a:t>
            </a:r>
            <a:r>
              <a:rPr dirty="0" sz="2400" lang="en-US" err="1" smtClean="0">
                <a:latin typeface="Arial" pitchFamily="34" charset="0"/>
                <a:cs typeface="Arial" pitchFamily="34" charset="0"/>
              </a:rPr>
              <a:t>photocatalyst</a:t>
            </a:r>
            <a:r>
              <a:rPr dirty="0" sz="2400" lang="en-US" smtClean="0">
                <a:latin typeface="Arial" pitchFamily="34" charset="0"/>
                <a:cs typeface="Arial" pitchFamily="34" charset="0"/>
              </a:rPr>
              <a:t> release hydrogen. </a:t>
            </a:r>
          </a:p>
          <a:p>
            <a:r>
              <a:rPr dirty="0" sz="2400" lang="en-US" smtClean="0">
                <a:latin typeface="Arial" pitchFamily="34" charset="0"/>
                <a:cs typeface="Arial" pitchFamily="34" charset="0"/>
              </a:rPr>
              <a:t>However, hydrogen is highly inflammable and explosive in nature. Hence, safe handling is required for using H</a:t>
            </a:r>
            <a:r>
              <a:rPr baseline="-25000" dirty="0" sz="2400" lang="en-US" smtClean="0">
                <a:latin typeface="Arial" pitchFamily="34" charset="0"/>
                <a:cs typeface="Arial" pitchFamily="34" charset="0"/>
              </a:rPr>
              <a:t>2</a:t>
            </a:r>
            <a:r>
              <a:rPr dirty="0" sz="2400" lang="en-US" smtClean="0">
                <a:latin typeface="Arial" pitchFamily="34" charset="0"/>
                <a:cs typeface="Arial" pitchFamily="34" charset="0"/>
              </a:rPr>
              <a:t> as a fuel. Also, it is difficult to store and transport.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703" name="Title 1"/>
          <p:cNvSpPr>
            <a:spLocks noGrp="1"/>
          </p:cNvSpPr>
          <p:nvPr>
            <p:ph type="title"/>
          </p:nvPr>
        </p:nvSpPr>
        <p:spPr/>
        <p:txBody>
          <a:bodyPr/>
          <a:p>
            <a:pPr algn="ctr"/>
            <a:r>
              <a:rPr b="1" dirty="0" lang="en-US" smtClean="0">
                <a:solidFill>
                  <a:srgbClr val="FF0000"/>
                </a:solidFill>
              </a:rPr>
              <a:t>Coal</a:t>
            </a:r>
            <a:endParaRPr b="1" dirty="0" lang="en-US">
              <a:solidFill>
                <a:srgbClr val="FF0000"/>
              </a:solidFill>
            </a:endParaRPr>
          </a:p>
        </p:txBody>
      </p:sp>
      <p:sp>
        <p:nvSpPr>
          <p:cNvPr id="1048704" name="Content Placeholder 2"/>
          <p:cNvSpPr>
            <a:spLocks noGrp="1"/>
          </p:cNvSpPr>
          <p:nvPr>
            <p:ph sz="quarter" idx="1"/>
          </p:nvPr>
        </p:nvSpPr>
        <p:spPr/>
        <p:txBody>
          <a:bodyPr>
            <a:normAutofit/>
          </a:bodyPr>
          <a:p>
            <a:r>
              <a:rPr dirty="0" lang="en-US" smtClean="0">
                <a:latin typeface="Arial" pitchFamily="34" charset="0"/>
                <a:cs typeface="Arial" pitchFamily="34" charset="0"/>
              </a:rPr>
              <a:t>Coal is the most abundant fossil fuel in the world.</a:t>
            </a:r>
          </a:p>
          <a:p>
            <a:pPr algn="just"/>
            <a:r>
              <a:rPr b="1" dirty="0" lang="en-US" smtClean="0">
                <a:solidFill>
                  <a:srgbClr val="7030A0"/>
                </a:solidFill>
                <a:latin typeface="Arial" pitchFamily="34" charset="0"/>
                <a:cs typeface="Arial" pitchFamily="34" charset="0"/>
              </a:rPr>
              <a:t>Formation: </a:t>
            </a:r>
            <a:r>
              <a:rPr dirty="0" lang="en-US" smtClean="0">
                <a:latin typeface="Arial" pitchFamily="34" charset="0"/>
                <a:cs typeface="Arial" pitchFamily="34" charset="0"/>
              </a:rPr>
              <a:t>The ancient plants along the banks of rivers and swamps were buried naturally or earth quake into the soil and due to the heat and pressure gradually got converted into peat and coal over millions of years of time. </a:t>
            </a:r>
          </a:p>
          <a:p>
            <a:pPr>
              <a:buNone/>
            </a:pPr>
            <a:r>
              <a:rPr b="1" dirty="0" lang="en-US" smtClean="0">
                <a:latin typeface="Arial" pitchFamily="34" charset="0"/>
                <a:cs typeface="Arial" pitchFamily="34" charset="0"/>
              </a:rPr>
              <a:t>Types</a:t>
            </a:r>
          </a:p>
          <a:p>
            <a:r>
              <a:rPr dirty="0" lang="en-US" smtClean="0">
                <a:solidFill>
                  <a:srgbClr val="00B050"/>
                </a:solidFill>
                <a:latin typeface="Arial" pitchFamily="34" charset="0"/>
                <a:cs typeface="Arial" pitchFamily="34" charset="0"/>
              </a:rPr>
              <a:t>Anthracite</a:t>
            </a:r>
            <a:r>
              <a:rPr dirty="0" lang="en-US" smtClean="0">
                <a:latin typeface="Arial" pitchFamily="34" charset="0"/>
                <a:cs typeface="Arial" pitchFamily="34" charset="0"/>
              </a:rPr>
              <a:t> (hard coal), </a:t>
            </a:r>
            <a:r>
              <a:rPr dirty="0" lang="en-US" smtClean="0">
                <a:solidFill>
                  <a:srgbClr val="00B050"/>
                </a:solidFill>
                <a:latin typeface="Arial" pitchFamily="34" charset="0"/>
                <a:cs typeface="Arial" pitchFamily="34" charset="0"/>
              </a:rPr>
              <a:t>bituminous</a:t>
            </a:r>
            <a:r>
              <a:rPr dirty="0" lang="en-US" smtClean="0">
                <a:latin typeface="Arial" pitchFamily="34" charset="0"/>
                <a:cs typeface="Arial" pitchFamily="34" charset="0"/>
              </a:rPr>
              <a:t> (Soft coal) and </a:t>
            </a:r>
            <a:r>
              <a:rPr dirty="0" lang="en-US" smtClean="0">
                <a:solidFill>
                  <a:srgbClr val="00B050"/>
                </a:solidFill>
                <a:latin typeface="Arial" pitchFamily="34" charset="0"/>
                <a:cs typeface="Arial" pitchFamily="34" charset="0"/>
              </a:rPr>
              <a:t>lignite</a:t>
            </a:r>
            <a:r>
              <a:rPr dirty="0" lang="en-US" smtClean="0">
                <a:latin typeface="Arial" pitchFamily="34" charset="0"/>
                <a:cs typeface="Arial" pitchFamily="34" charset="0"/>
              </a:rPr>
              <a:t> (brown coal). </a:t>
            </a:r>
          </a:p>
          <a:p>
            <a:r>
              <a:rPr dirty="0" lang="en-US" smtClean="0">
                <a:latin typeface="Arial" pitchFamily="34" charset="0"/>
                <a:cs typeface="Arial" pitchFamily="34" charset="0"/>
              </a:rPr>
              <a:t>Anthracite coal has maximum carbon (90%) and calorific value (8700 kcal/kg.) </a:t>
            </a:r>
          </a:p>
          <a:p>
            <a:r>
              <a:rPr dirty="0" lang="en-US" smtClean="0">
                <a:latin typeface="Arial" pitchFamily="34" charset="0"/>
                <a:cs typeface="Arial" pitchFamily="34" charset="0"/>
              </a:rPr>
              <a:t>Bituminous, lignite and peat contain 80, 70 and 60% carbon, respectively. </a:t>
            </a:r>
          </a:p>
          <a:p>
            <a:r>
              <a:rPr dirty="0" lang="en-US" smtClean="0">
                <a:latin typeface="Arial" pitchFamily="34" charset="0"/>
                <a:cs typeface="Arial" pitchFamily="34" charset="0"/>
              </a:rPr>
              <a:t>At the present rate of usage, the coal reserves are  likely to last for another 65 years.</a:t>
            </a:r>
            <a:endParaRPr dirty="0" lang="en-US">
              <a:latin typeface="Arial" pitchFamily="34" charset="0"/>
              <a:cs typeface="Arial" pitchFamily="34" charset="0"/>
            </a:endParaRPr>
          </a:p>
        </p:txBody>
      </p:sp>
      <p:sp>
        <p:nvSpPr>
          <p:cNvPr id="1048705" name="Rectangle 3"/>
          <p:cNvSpPr/>
          <p:nvPr/>
        </p:nvSpPr>
        <p:spPr>
          <a:xfrm>
            <a:off x="1447800" y="5943600"/>
            <a:ext cx="5209568" cy="523220"/>
          </a:xfrm>
          <a:prstGeom prst="rect"/>
        </p:spPr>
        <p:txBody>
          <a:bodyPr wrap="none">
            <a:spAutoFit/>
          </a:bodyPr>
          <a:p>
            <a:r>
              <a:rPr dirty="0" sz="2800" lang="en-US" smtClean="0">
                <a:solidFill>
                  <a:srgbClr val="7030A0"/>
                </a:solidFill>
              </a:rPr>
              <a:t>India has about 5% of world's coal</a:t>
            </a:r>
            <a:endParaRPr dirty="0" sz="2800" lang="en-US">
              <a:solidFill>
                <a:srgbClr val="7030A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706" name="Title 1"/>
          <p:cNvSpPr>
            <a:spLocks noGrp="1"/>
          </p:cNvSpPr>
          <p:nvPr>
            <p:ph type="title"/>
          </p:nvPr>
        </p:nvSpPr>
        <p:spPr>
          <a:xfrm>
            <a:off x="612648" y="228600"/>
            <a:ext cx="8455152" cy="990600"/>
          </a:xfrm>
        </p:spPr>
        <p:txBody>
          <a:bodyPr>
            <a:normAutofit/>
          </a:bodyPr>
          <a:p>
            <a:pPr algn="ctr"/>
            <a:r>
              <a:rPr b="1" dirty="0" lang="en-US" smtClean="0">
                <a:solidFill>
                  <a:srgbClr val="FF0000"/>
                </a:solidFill>
              </a:rPr>
              <a:t>Petroleum</a:t>
            </a:r>
            <a:endParaRPr dirty="0" lang="en-US">
              <a:solidFill>
                <a:srgbClr val="FF0000"/>
              </a:solidFill>
            </a:endParaRPr>
          </a:p>
        </p:txBody>
      </p:sp>
      <p:sp>
        <p:nvSpPr>
          <p:cNvPr id="1048707" name="Content Placeholder 2"/>
          <p:cNvSpPr>
            <a:spLocks noGrp="1"/>
          </p:cNvSpPr>
          <p:nvPr>
            <p:ph sz="quarter" idx="1"/>
          </p:nvPr>
        </p:nvSpPr>
        <p:spPr/>
        <p:txBody>
          <a:bodyPr>
            <a:normAutofit/>
          </a:bodyPr>
          <a:p>
            <a:pPr algn="just"/>
            <a:r>
              <a:rPr dirty="0" lang="en-US" smtClean="0"/>
              <a:t>It is the lifeline of global economy. About </a:t>
            </a:r>
            <a:r>
              <a:rPr dirty="0" lang="en-US" smtClean="0">
                <a:solidFill>
                  <a:srgbClr val="7030A0"/>
                </a:solidFill>
              </a:rPr>
              <a:t>1/4th</a:t>
            </a:r>
            <a:r>
              <a:rPr dirty="0" lang="en-US" smtClean="0"/>
              <a:t>of the oil reserves are in </a:t>
            </a:r>
            <a:r>
              <a:rPr dirty="0" lang="en-US" smtClean="0">
                <a:solidFill>
                  <a:srgbClr val="7030A0"/>
                </a:solidFill>
              </a:rPr>
              <a:t>Saudi Arabia. </a:t>
            </a:r>
          </a:p>
          <a:p>
            <a:pPr algn="just"/>
            <a:r>
              <a:rPr dirty="0" lang="en-US" smtClean="0"/>
              <a:t>At the present rate of usage, the world's crude oil reserves are estimated to get </a:t>
            </a:r>
            <a:r>
              <a:rPr dirty="0" lang="en-US" smtClean="0">
                <a:solidFill>
                  <a:srgbClr val="7030A0"/>
                </a:solidFill>
              </a:rPr>
              <a:t>exhausted in just 40 years</a:t>
            </a:r>
          </a:p>
          <a:p>
            <a:pPr algn="just"/>
            <a:r>
              <a:rPr dirty="0" lang="en-US" smtClean="0"/>
              <a:t>Purified and refined by the process of fractional distillation, obtain petroleum gas, kerosene, petrol, diesel, fuel oil, lubricating oil, paraffin wax, asphalt, plastic etc.</a:t>
            </a:r>
          </a:p>
          <a:p>
            <a:pPr algn="just"/>
            <a:r>
              <a:rPr dirty="0" lang="en-US" smtClean="0"/>
              <a:t>Petroleum is a cleaner fuel as compared to coal as it burns completely and leaves no residue.</a:t>
            </a:r>
            <a:endParaRPr dirty="0"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708" name="Title 1"/>
          <p:cNvSpPr>
            <a:spLocks noGrp="1"/>
          </p:cNvSpPr>
          <p:nvPr>
            <p:ph type="title"/>
          </p:nvPr>
        </p:nvSpPr>
        <p:spPr/>
        <p:txBody>
          <a:bodyPr/>
          <a:p>
            <a:r>
              <a:rPr b="1" dirty="0" lang="en-US" smtClean="0">
                <a:solidFill>
                  <a:srgbClr val="FF0000"/>
                </a:solidFill>
              </a:rPr>
              <a:t>Liquefied Petroleum Gas</a:t>
            </a:r>
            <a:endParaRPr dirty="0" lang="en-US">
              <a:solidFill>
                <a:srgbClr val="FF0000"/>
              </a:solidFill>
            </a:endParaRPr>
          </a:p>
        </p:txBody>
      </p:sp>
      <p:sp>
        <p:nvSpPr>
          <p:cNvPr id="1048709" name="Content Placeholder 2"/>
          <p:cNvSpPr>
            <a:spLocks noGrp="1"/>
          </p:cNvSpPr>
          <p:nvPr>
            <p:ph sz="quarter" idx="1"/>
          </p:nvPr>
        </p:nvSpPr>
        <p:spPr>
          <a:xfrm>
            <a:off x="228600" y="1600200"/>
            <a:ext cx="8537448" cy="4495800"/>
          </a:xfrm>
        </p:spPr>
        <p:txBody>
          <a:bodyPr>
            <a:normAutofit/>
          </a:bodyPr>
          <a:p>
            <a:pPr algn="just"/>
            <a:r>
              <a:rPr b="1" dirty="0" lang="en-US" smtClean="0"/>
              <a:t>Liquefied petroleum gas (LPG</a:t>
            </a:r>
            <a:r>
              <a:rPr b="1" dirty="0" lang="en-US" smtClean="0">
                <a:solidFill>
                  <a:srgbClr val="7030A0"/>
                </a:solidFill>
              </a:rPr>
              <a:t>): B</a:t>
            </a:r>
            <a:r>
              <a:rPr dirty="0" lang="en-US" smtClean="0">
                <a:solidFill>
                  <a:srgbClr val="7030A0"/>
                </a:solidFill>
              </a:rPr>
              <a:t>utane, propane and ethane.</a:t>
            </a:r>
          </a:p>
          <a:p>
            <a:pPr algn="just"/>
            <a:r>
              <a:rPr dirty="0" lang="en-US" smtClean="0"/>
              <a:t> The petroleum gas is easily converted to liquid form under pressure as LPG. </a:t>
            </a:r>
          </a:p>
          <a:p>
            <a:pPr algn="just"/>
            <a:r>
              <a:rPr dirty="0" lang="en-US" smtClean="0">
                <a:solidFill>
                  <a:srgbClr val="7030A0"/>
                </a:solidFill>
              </a:rPr>
              <a:t>Ethyl </a:t>
            </a:r>
            <a:r>
              <a:rPr dirty="0" lang="en-US" err="1" smtClean="0">
                <a:solidFill>
                  <a:srgbClr val="7030A0"/>
                </a:solidFill>
              </a:rPr>
              <a:t>mercaptan</a:t>
            </a:r>
            <a:r>
              <a:rPr dirty="0" lang="en-US" smtClean="0"/>
              <a:t>, added to LPG to check leakage </a:t>
            </a:r>
          </a:p>
          <a:p>
            <a:pPr algn="just"/>
            <a:r>
              <a:rPr dirty="0" lang="en-US" smtClean="0"/>
              <a:t>Oil fields in India are located at </a:t>
            </a:r>
            <a:r>
              <a:rPr dirty="0" lang="en-US" err="1" smtClean="0"/>
              <a:t>Digboi</a:t>
            </a:r>
            <a:r>
              <a:rPr dirty="0" lang="en-US" smtClean="0"/>
              <a:t> (Assam), Gujarat Plains and Bombay High, offshore areas in deltaic coasts of </a:t>
            </a:r>
            <a:r>
              <a:rPr dirty="0" lang="en-US" err="1" smtClean="0"/>
              <a:t>Gadavari</a:t>
            </a:r>
            <a:r>
              <a:rPr dirty="0" lang="en-US" smtClean="0"/>
              <a:t>, Krishna, </a:t>
            </a:r>
            <a:r>
              <a:rPr dirty="0" lang="en-US" err="1" smtClean="0"/>
              <a:t>Kaveri</a:t>
            </a:r>
            <a:r>
              <a:rPr dirty="0" lang="en-US" smtClean="0"/>
              <a:t> and Mahanadi.</a:t>
            </a:r>
            <a:endParaRPr dirty="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52" name=""/>
        <p:cNvGrpSpPr/>
        <p:nvPr/>
      </p:nvGrpSpPr>
      <p:grpSpPr>
        <a:xfrm>
          <a:off x="0" y="0"/>
          <a:ext cx="0" cy="0"/>
          <a:chOff x="0" y="0"/>
          <a:chExt cx="0" cy="0"/>
        </a:xfrm>
      </p:grpSpPr>
      <p:sp>
        <p:nvSpPr>
          <p:cNvPr id="1048595" name="object 2"/>
          <p:cNvSpPr/>
          <p:nvPr/>
        </p:nvSpPr>
        <p:spPr>
          <a:xfrm>
            <a:off x="0" y="0"/>
            <a:ext cx="9144000" cy="6857998"/>
          </a:xfrm>
          <a:prstGeom prst="rect"/>
          <a:blipFill>
            <a:blip xmlns:r="http://schemas.openxmlformats.org/officeDocument/2006/relationships" r:embed="rId1" cstate="print"/>
            <a:stretch>
              <a:fillRect/>
            </a:stretch>
          </a:blipFill>
        </p:spPr>
        <p:txBody>
          <a:bodyPr bIns="0" lIns="0" rIns="0" rtlCol="0" tIns="0" wrap="square"/>
          <a:p/>
        </p:txBody>
      </p:sp>
      <p:sp>
        <p:nvSpPr>
          <p:cNvPr id="1048596" name="object 3"/>
          <p:cNvSpPr txBox="1">
            <a:spLocks noGrp="1"/>
          </p:cNvSpPr>
          <p:nvPr>
            <p:ph type="title"/>
          </p:nvPr>
        </p:nvSpPr>
        <p:spPr>
          <a:xfrm>
            <a:off x="2272664" y="143129"/>
            <a:ext cx="4003675" cy="1334135"/>
          </a:xfrm>
          <a:prstGeom prst="rect"/>
        </p:spPr>
        <p:txBody>
          <a:bodyPr bIns="0" lIns="0" rIns="0" rtlCol="0" tIns="13335" vert="horz" wrap="square">
            <a:spAutoFit/>
          </a:bodyPr>
          <a:p>
            <a:pPr marL="12700">
              <a:lnSpc>
                <a:spcPct val="100000"/>
              </a:lnSpc>
              <a:spcBef>
                <a:spcPts val="105"/>
              </a:spcBef>
            </a:pPr>
            <a:r>
              <a:rPr b="0" dirty="0" sz="4400" spc="-15">
                <a:solidFill>
                  <a:srgbClr val="FF0000"/>
                </a:solidFill>
                <a:latin typeface="Calibri"/>
                <a:cs typeface="Calibri"/>
              </a:rPr>
              <a:t>Energy</a:t>
            </a:r>
            <a:r>
              <a:rPr b="0" dirty="0" sz="4400" spc="-55">
                <a:solidFill>
                  <a:srgbClr val="FF0000"/>
                </a:solidFill>
                <a:latin typeface="Calibri"/>
                <a:cs typeface="Calibri"/>
              </a:rPr>
              <a:t> </a:t>
            </a:r>
            <a:r>
              <a:rPr b="0" dirty="0" sz="4400" spc="-15">
                <a:solidFill>
                  <a:srgbClr val="FF0000"/>
                </a:solidFill>
                <a:latin typeface="Calibri"/>
                <a:cs typeface="Calibri"/>
              </a:rPr>
              <a:t>Resources</a:t>
            </a:r>
            <a:endParaRPr sz="4400">
              <a:solidFill>
                <a:srgbClr val="FF0000"/>
              </a:solidFill>
              <a:latin typeface="Calibri"/>
              <a:cs typeface="Calibri"/>
            </a:endParaRPr>
          </a:p>
        </p:txBody>
      </p:sp>
      <p:sp>
        <p:nvSpPr>
          <p:cNvPr id="1048597" name="object 4"/>
          <p:cNvSpPr/>
          <p:nvPr/>
        </p:nvSpPr>
        <p:spPr>
          <a:xfrm>
            <a:off x="5785103" y="2378963"/>
            <a:ext cx="3358896" cy="4479036"/>
          </a:xfrm>
          <a:prstGeom prst="rect"/>
          <a:blipFill>
            <a:blip xmlns:r="http://schemas.openxmlformats.org/officeDocument/2006/relationships" r:embed="rId2" cstate="print"/>
            <a:stretch>
              <a:fillRect/>
            </a:stretch>
          </a:blipFill>
        </p:spPr>
        <p:txBody>
          <a:bodyPr bIns="0" lIns="0" rIns="0" rtlCol="0" tIns="0" wrap="square"/>
          <a:p/>
        </p:txBody>
      </p:sp>
      <p:sp>
        <p:nvSpPr>
          <p:cNvPr id="1048598" name="object 5"/>
          <p:cNvSpPr txBox="1"/>
          <p:nvPr/>
        </p:nvSpPr>
        <p:spPr>
          <a:xfrm>
            <a:off x="152400" y="1558493"/>
            <a:ext cx="8610599" cy="2296160"/>
          </a:xfrm>
          <a:prstGeom prst="rect"/>
          <a:solidFill>
            <a:schemeClr val="accent5">
              <a:lumMod val="20000"/>
              <a:lumOff val="80000"/>
            </a:schemeClr>
          </a:solidFill>
        </p:spPr>
        <p:txBody>
          <a:bodyPr bIns="0" lIns="0" rIns="0" rtlCol="0" tIns="62230" vert="horz" wrap="square">
            <a:spAutoFit/>
          </a:bodyPr>
          <a:p>
            <a:pPr indent="25400" marL="12700" marR="5080">
              <a:lnSpc>
                <a:spcPct val="90000"/>
              </a:lnSpc>
              <a:spcBef>
                <a:spcPts val="490"/>
              </a:spcBef>
              <a:buFont typeface="Wingdings" pitchFamily="2" charset="2"/>
              <a:buChar char="q"/>
            </a:pPr>
            <a:r>
              <a:rPr dirty="0" sz="3200" spc="-10">
                <a:latin typeface="Calibri"/>
                <a:cs typeface="Calibri"/>
              </a:rPr>
              <a:t>Energy </a:t>
            </a:r>
            <a:r>
              <a:rPr dirty="0" sz="3200" spc="-20">
                <a:latin typeface="Calibri"/>
                <a:cs typeface="Calibri"/>
              </a:rPr>
              <a:t>may </a:t>
            </a:r>
            <a:r>
              <a:rPr dirty="0" sz="3200">
                <a:latin typeface="Calibri"/>
                <a:cs typeface="Calibri"/>
              </a:rPr>
              <a:t>be </a:t>
            </a:r>
            <a:r>
              <a:rPr dirty="0" sz="3200" spc="-5">
                <a:latin typeface="Calibri"/>
                <a:cs typeface="Calibri"/>
              </a:rPr>
              <a:t>defined </a:t>
            </a:r>
            <a:r>
              <a:rPr dirty="0" sz="3200">
                <a:latin typeface="Calibri"/>
                <a:cs typeface="Calibri"/>
              </a:rPr>
              <a:t>as the  </a:t>
            </a:r>
            <a:r>
              <a:rPr dirty="0" sz="3200" spc="-5">
                <a:latin typeface="Calibri"/>
                <a:cs typeface="Calibri"/>
              </a:rPr>
              <a:t>capacity </a:t>
            </a:r>
            <a:r>
              <a:rPr dirty="0" sz="3200" spc="-20">
                <a:latin typeface="Calibri"/>
                <a:cs typeface="Calibri"/>
              </a:rPr>
              <a:t>to </a:t>
            </a:r>
            <a:r>
              <a:rPr dirty="0" sz="3200" spc="-5">
                <a:latin typeface="Calibri"/>
                <a:cs typeface="Calibri"/>
              </a:rPr>
              <a:t>do </a:t>
            </a:r>
            <a:r>
              <a:rPr dirty="0" sz="3200" spc="-10">
                <a:latin typeface="Calibri"/>
                <a:cs typeface="Calibri"/>
              </a:rPr>
              <a:t>work</a:t>
            </a:r>
            <a:r>
              <a:rPr sz="3200" spc="-10">
                <a:latin typeface="Calibri"/>
                <a:cs typeface="Calibri"/>
              </a:rPr>
              <a:t>. </a:t>
            </a:r>
            <a:endParaRPr dirty="0" sz="3200" lang="en-US" spc="-10" smtClean="0">
              <a:latin typeface="Calibri"/>
              <a:cs typeface="Calibri"/>
            </a:endParaRPr>
          </a:p>
          <a:p>
            <a:pPr indent="25400" marL="12700" marR="5080">
              <a:lnSpc>
                <a:spcPct val="90000"/>
              </a:lnSpc>
              <a:spcBef>
                <a:spcPts val="490"/>
              </a:spcBef>
              <a:buFont typeface="Wingdings" pitchFamily="2" charset="2"/>
              <a:buChar char="q"/>
            </a:pPr>
            <a:r>
              <a:rPr sz="3200" smtClean="0">
                <a:latin typeface="Calibri"/>
                <a:cs typeface="Calibri"/>
              </a:rPr>
              <a:t>Both  </a:t>
            </a:r>
            <a:r>
              <a:rPr dirty="0" sz="3200" spc="-10">
                <a:latin typeface="Calibri"/>
                <a:cs typeface="Calibri"/>
              </a:rPr>
              <a:t>energy production </a:t>
            </a:r>
            <a:r>
              <a:rPr dirty="0" sz="3200">
                <a:latin typeface="Calibri"/>
                <a:cs typeface="Calibri"/>
              </a:rPr>
              <a:t>and </a:t>
            </a:r>
            <a:r>
              <a:rPr dirty="0" sz="3200" spc="-10">
                <a:latin typeface="Calibri"/>
                <a:cs typeface="Calibri"/>
              </a:rPr>
              <a:t>energy  utilization are </a:t>
            </a:r>
            <a:r>
              <a:rPr dirty="0" sz="3200">
                <a:latin typeface="Calibri"/>
                <a:cs typeface="Calibri"/>
              </a:rPr>
              <a:t>the </a:t>
            </a:r>
            <a:r>
              <a:rPr dirty="0" sz="3200" spc="-15">
                <a:latin typeface="Calibri"/>
                <a:cs typeface="Calibri"/>
              </a:rPr>
              <a:t>indicators </a:t>
            </a:r>
            <a:r>
              <a:rPr dirty="0" sz="3200" spc="-5">
                <a:latin typeface="Calibri"/>
                <a:cs typeface="Calibri"/>
              </a:rPr>
              <a:t>of </a:t>
            </a:r>
            <a:r>
              <a:rPr dirty="0" sz="3200">
                <a:latin typeface="Calibri"/>
                <a:cs typeface="Calibri"/>
              </a:rPr>
              <a:t>a  </a:t>
            </a:r>
            <a:r>
              <a:rPr dirty="0" sz="3200" spc="-15">
                <a:latin typeface="Calibri"/>
                <a:cs typeface="Calibri"/>
              </a:rPr>
              <a:t>country’s progress </a:t>
            </a:r>
            <a:r>
              <a:rPr dirty="0" sz="3200">
                <a:latin typeface="Calibri"/>
                <a:cs typeface="Calibri"/>
              </a:rPr>
              <a:t>as it is a  </a:t>
            </a:r>
            <a:r>
              <a:rPr dirty="0" sz="3200" spc="-5">
                <a:latin typeface="Calibri"/>
                <a:cs typeface="Calibri"/>
              </a:rPr>
              <a:t>primary </a:t>
            </a:r>
            <a:r>
              <a:rPr dirty="0" sz="3200">
                <a:latin typeface="Calibri"/>
                <a:cs typeface="Calibri"/>
              </a:rPr>
              <a:t>input </a:t>
            </a:r>
            <a:r>
              <a:rPr dirty="0" sz="3200" spc="-30">
                <a:latin typeface="Calibri"/>
                <a:cs typeface="Calibri"/>
              </a:rPr>
              <a:t>for </a:t>
            </a:r>
            <a:r>
              <a:rPr dirty="0" sz="3200" spc="-5">
                <a:latin typeface="Calibri"/>
                <a:cs typeface="Calibri"/>
              </a:rPr>
              <a:t>industrial  </a:t>
            </a:r>
            <a:r>
              <a:rPr dirty="0" sz="3200" spc="-10">
                <a:latin typeface="Calibri"/>
                <a:cs typeface="Calibri"/>
              </a:rPr>
              <a:t>operation.</a:t>
            </a:r>
            <a:endParaRPr sz="3200">
              <a:latin typeface="Calibri"/>
              <a:cs typeface="Calibri"/>
            </a:endParaRPr>
          </a:p>
        </p:txBody>
      </p:sp>
    </p:spTree>
  </p:cSld>
  <p:clrMapOvr>
    <a:masterClrMapping/>
  </p:clrMapOvr>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710" name="Title 1"/>
          <p:cNvSpPr>
            <a:spLocks noGrp="1"/>
          </p:cNvSpPr>
          <p:nvPr>
            <p:ph type="title"/>
          </p:nvPr>
        </p:nvSpPr>
        <p:spPr/>
        <p:txBody>
          <a:bodyPr/>
          <a:p>
            <a:pPr algn="ctr"/>
            <a:r>
              <a:rPr b="1" dirty="0" lang="en-US" smtClean="0">
                <a:solidFill>
                  <a:srgbClr val="FF0000"/>
                </a:solidFill>
              </a:rPr>
              <a:t>Natural gas</a:t>
            </a:r>
            <a:endParaRPr dirty="0" lang="en-US">
              <a:solidFill>
                <a:srgbClr val="FF0000"/>
              </a:solidFill>
            </a:endParaRPr>
          </a:p>
        </p:txBody>
      </p:sp>
      <p:sp>
        <p:nvSpPr>
          <p:cNvPr id="1048711" name="Content Placeholder 2"/>
          <p:cNvSpPr>
            <a:spLocks noGrp="1"/>
          </p:cNvSpPr>
          <p:nvPr>
            <p:ph sz="quarter" idx="1"/>
          </p:nvPr>
        </p:nvSpPr>
        <p:spPr>
          <a:xfrm>
            <a:off x="152400" y="1524000"/>
            <a:ext cx="8839200" cy="4953000"/>
          </a:xfrm>
        </p:spPr>
        <p:txBody>
          <a:bodyPr>
            <a:noAutofit/>
          </a:bodyPr>
          <a:p>
            <a:r>
              <a:rPr dirty="0" sz="2200" lang="en-US" smtClean="0"/>
              <a:t>It is mainly </a:t>
            </a:r>
            <a:r>
              <a:rPr dirty="0" sz="2200" lang="en-US" smtClean="0">
                <a:solidFill>
                  <a:srgbClr val="7030A0"/>
                </a:solidFill>
              </a:rPr>
              <a:t>composed of methane (95%) </a:t>
            </a:r>
            <a:r>
              <a:rPr dirty="0" sz="2200" lang="en-US" smtClean="0"/>
              <a:t>with small amounts of </a:t>
            </a:r>
            <a:r>
              <a:rPr dirty="0" sz="2200" lang="en-US" smtClean="0">
                <a:solidFill>
                  <a:srgbClr val="7030A0"/>
                </a:solidFill>
              </a:rPr>
              <a:t>propane and ethane. </a:t>
            </a:r>
          </a:p>
          <a:p>
            <a:r>
              <a:rPr dirty="0" sz="2200" lang="en-US" smtClean="0"/>
              <a:t>Natural gas deposits mostly accompany oil deposits because it has been </a:t>
            </a:r>
            <a:r>
              <a:rPr dirty="0" sz="2200" lang="en-US" smtClean="0">
                <a:solidFill>
                  <a:srgbClr val="7030A0"/>
                </a:solidFill>
              </a:rPr>
              <a:t>formed by decomposing dead animals and plants buried </a:t>
            </a:r>
            <a:r>
              <a:rPr dirty="0" sz="2200" lang="en-US" smtClean="0"/>
              <a:t>under the earth. </a:t>
            </a:r>
          </a:p>
          <a:p>
            <a:r>
              <a:rPr dirty="0" sz="2200" lang="en-US" smtClean="0"/>
              <a:t>Natural gas is the cleanest fossil fuel. transported through pipelines easily. It has a high calorific value of about 50KJ/gm and burns without any smoke.</a:t>
            </a:r>
          </a:p>
          <a:p>
            <a:r>
              <a:rPr b="1" dirty="0" sz="2200" lang="en-US" smtClean="0">
                <a:solidFill>
                  <a:srgbClr val="7030A0"/>
                </a:solidFill>
              </a:rPr>
              <a:t>World Reservoirs: </a:t>
            </a:r>
            <a:r>
              <a:rPr dirty="0" sz="2200" lang="en-US" smtClean="0"/>
              <a:t>Russia (40%), Iran (14%) and USA (7%). </a:t>
            </a:r>
          </a:p>
          <a:p>
            <a:r>
              <a:rPr b="1" dirty="0" sz="2200" lang="en-US" smtClean="0"/>
              <a:t>India: </a:t>
            </a:r>
            <a:r>
              <a:rPr dirty="0" sz="2200" lang="en-US" smtClean="0">
                <a:solidFill>
                  <a:srgbClr val="C00000"/>
                </a:solidFill>
              </a:rPr>
              <a:t>Tripura, </a:t>
            </a:r>
            <a:r>
              <a:rPr dirty="0" sz="2200" lang="en-US" err="1" smtClean="0">
                <a:solidFill>
                  <a:srgbClr val="C00000"/>
                </a:solidFill>
              </a:rPr>
              <a:t>Jaisalmer</a:t>
            </a:r>
            <a:r>
              <a:rPr dirty="0" sz="2200" lang="en-US" smtClean="0"/>
              <a:t>, </a:t>
            </a:r>
            <a:r>
              <a:rPr dirty="0" sz="2200" lang="en-US" smtClean="0">
                <a:solidFill>
                  <a:srgbClr val="00B050"/>
                </a:solidFill>
              </a:rPr>
              <a:t>Off-shore area of Mumbai and the Krishna Godavari Delta. </a:t>
            </a:r>
          </a:p>
          <a:p>
            <a:r>
              <a:rPr dirty="0" sz="2200" lang="en-US" smtClean="0"/>
              <a:t>It is used as a </a:t>
            </a:r>
            <a:r>
              <a:rPr dirty="0" sz="2200" lang="en-US" smtClean="0">
                <a:solidFill>
                  <a:srgbClr val="7030A0"/>
                </a:solidFill>
              </a:rPr>
              <a:t>fuel in thermal power plants </a:t>
            </a:r>
            <a:r>
              <a:rPr dirty="0" sz="2200" lang="en-US" smtClean="0"/>
              <a:t>for generating electricity. </a:t>
            </a:r>
          </a:p>
          <a:p>
            <a:r>
              <a:rPr dirty="0" sz="2200" lang="en-US" smtClean="0"/>
              <a:t>It is used as a </a:t>
            </a:r>
            <a:r>
              <a:rPr dirty="0" sz="2200" lang="en-US" smtClean="0">
                <a:solidFill>
                  <a:srgbClr val="7030A0"/>
                </a:solidFill>
              </a:rPr>
              <a:t>source of hydrogen gas in fertilizer industry </a:t>
            </a:r>
            <a:r>
              <a:rPr dirty="0" sz="2200" lang="en-US" smtClean="0"/>
              <a:t>and as a source of </a:t>
            </a:r>
            <a:r>
              <a:rPr dirty="0" sz="2200" lang="en-US" smtClean="0">
                <a:solidFill>
                  <a:srgbClr val="7030A0"/>
                </a:solidFill>
              </a:rPr>
              <a:t>carbon in </a:t>
            </a:r>
            <a:r>
              <a:rPr dirty="0" sz="2200" lang="en-US" err="1" smtClean="0">
                <a:solidFill>
                  <a:srgbClr val="7030A0"/>
                </a:solidFill>
              </a:rPr>
              <a:t>tyre</a:t>
            </a:r>
            <a:r>
              <a:rPr dirty="0" sz="2200" lang="en-US" smtClean="0">
                <a:solidFill>
                  <a:srgbClr val="7030A0"/>
                </a:solidFill>
              </a:rPr>
              <a:t> industry</a:t>
            </a:r>
            <a:r>
              <a:rPr dirty="0" sz="2200" lang="en-US" smtClean="0"/>
              <a:t>.</a:t>
            </a:r>
            <a:endParaRPr dirty="0" sz="2200"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712" name="Title 1"/>
          <p:cNvSpPr>
            <a:spLocks noGrp="1"/>
          </p:cNvSpPr>
          <p:nvPr>
            <p:ph type="title"/>
          </p:nvPr>
        </p:nvSpPr>
        <p:spPr/>
        <p:txBody>
          <a:bodyPr>
            <a:normAutofit/>
          </a:bodyPr>
          <a:p>
            <a:pPr algn="ctr"/>
            <a:r>
              <a:rPr b="1" dirty="0" lang="en-US" smtClean="0">
                <a:solidFill>
                  <a:srgbClr val="FF0000"/>
                </a:solidFill>
              </a:rPr>
              <a:t>Nuclear energy</a:t>
            </a:r>
            <a:endParaRPr dirty="0" lang="en-US">
              <a:solidFill>
                <a:srgbClr val="FF0000"/>
              </a:solidFill>
            </a:endParaRPr>
          </a:p>
        </p:txBody>
      </p:sp>
      <p:sp>
        <p:nvSpPr>
          <p:cNvPr id="1048713" name="Content Placeholder 2"/>
          <p:cNvSpPr>
            <a:spLocks noGrp="1"/>
          </p:cNvSpPr>
          <p:nvPr>
            <p:ph sz="quarter" idx="1"/>
          </p:nvPr>
        </p:nvSpPr>
        <p:spPr>
          <a:xfrm>
            <a:off x="228600" y="1676400"/>
            <a:ext cx="8537448" cy="4495800"/>
          </a:xfrm>
        </p:spPr>
        <p:txBody>
          <a:bodyPr>
            <a:normAutofit/>
          </a:bodyPr>
          <a:p>
            <a:r>
              <a:rPr dirty="0" sz="2400" lang="en-US" smtClean="0"/>
              <a:t>Nuclear energy is known for its high destructive power as evidenced from nuclear weapons. </a:t>
            </a:r>
          </a:p>
        </p:txBody>
      </p:sp>
      <p:pic>
        <p:nvPicPr>
          <p:cNvPr id="2097165" name="Picture 2"/>
          <p:cNvPicPr>
            <a:picLocks noChangeAspect="1" noChangeArrowheads="1"/>
          </p:cNvPicPr>
          <p:nvPr/>
        </p:nvPicPr>
        <p:blipFill>
          <a:blip xmlns:r="http://schemas.openxmlformats.org/officeDocument/2006/relationships" r:embed="rId1"/>
          <a:srcRect l="3026" t="3333" r="3026" b="21667"/>
          <a:stretch>
            <a:fillRect/>
          </a:stretch>
        </p:blipFill>
        <p:spPr bwMode="auto">
          <a:xfrm>
            <a:off x="3962400" y="2438400"/>
            <a:ext cx="5105400" cy="3962417"/>
          </a:xfrm>
          <a:prstGeom prst="rect"/>
          <a:noFill/>
          <a:ln w="9525">
            <a:noFill/>
            <a:miter lim="800000"/>
            <a:headEnd/>
            <a:tailEnd/>
          </a:ln>
          <a:effectLst/>
        </p:spPr>
      </p:pic>
      <p:sp>
        <p:nvSpPr>
          <p:cNvPr id="1048714" name="TextBox 4"/>
          <p:cNvSpPr txBox="1"/>
          <p:nvPr/>
        </p:nvSpPr>
        <p:spPr>
          <a:xfrm>
            <a:off x="0" y="2590800"/>
            <a:ext cx="3886200" cy="2031325"/>
          </a:xfrm>
          <a:prstGeom prst="rect"/>
          <a:solidFill>
            <a:schemeClr val="accent3">
              <a:lumMod val="20000"/>
              <a:lumOff val="80000"/>
            </a:schemeClr>
          </a:solidFill>
        </p:spPr>
        <p:txBody>
          <a:bodyPr rtlCol="0" wrap="square">
            <a:spAutoFit/>
          </a:bodyPr>
          <a:p>
            <a:pPr algn="just" indent="-400050" marL="400050"/>
            <a:r>
              <a:rPr b="1" dirty="0" lang="en-US" smtClean="0"/>
              <a:t>Nuclear Fission</a:t>
            </a:r>
            <a:r>
              <a:rPr dirty="0" lang="en-US" smtClean="0"/>
              <a:t>: nucleus of certain isotopes with large mass  numbers are split into lighter nuclei on bombardment by  neutrons and a large amount of energy is released through  a chain reaction as shown</a:t>
            </a:r>
          </a:p>
          <a:p>
            <a:endParaRPr dirty="0" lang="en-US"/>
          </a:p>
        </p:txBody>
      </p:sp>
      <p:pic>
        <p:nvPicPr>
          <p:cNvPr id="2097166" name="Picture 2"/>
          <p:cNvPicPr>
            <a:picLocks noChangeAspect="1" noChangeArrowheads="1"/>
          </p:cNvPicPr>
          <p:nvPr/>
        </p:nvPicPr>
        <p:blipFill>
          <a:blip xmlns:r="http://schemas.openxmlformats.org/officeDocument/2006/relationships" r:embed="rId1"/>
          <a:srcRect l="7566" t="78333" r="7566"/>
          <a:stretch>
            <a:fillRect/>
          </a:stretch>
        </p:blipFill>
        <p:spPr bwMode="auto">
          <a:xfrm>
            <a:off x="0" y="4953000"/>
            <a:ext cx="4273453" cy="990573"/>
          </a:xfrm>
          <a:prstGeom prst="rect"/>
          <a:noFill/>
          <a:ln w="9525">
            <a:noFill/>
            <a:miter lim="800000"/>
            <a:headEnd/>
            <a:tailEnd/>
          </a:ln>
          <a:effectLst/>
        </p:spPr>
      </p:pic>
      <p:pic>
        <p:nvPicPr>
          <p:cNvPr id="2097167" name="Picture 3"/>
          <p:cNvPicPr>
            <a:picLocks noChangeAspect="1" noChangeArrowheads="1"/>
          </p:cNvPicPr>
          <p:nvPr/>
        </p:nvPicPr>
        <p:blipFill>
          <a:blip xmlns:r="http://schemas.openxmlformats.org/officeDocument/2006/relationships" r:embed="rId2"/>
          <a:srcRect b="19048"/>
          <a:stretch>
            <a:fillRect/>
          </a:stretch>
        </p:blipFill>
        <p:spPr bwMode="auto">
          <a:xfrm>
            <a:off x="533400" y="5943600"/>
            <a:ext cx="5410199" cy="367404"/>
          </a:xfrm>
          <a:prstGeom prst="rect"/>
          <a:noFill/>
          <a:ln w="9525">
            <a:noFill/>
            <a:miter lim="800000"/>
            <a:headEnd/>
            <a:tailEnd/>
          </a:ln>
          <a:effectLst/>
        </p:spPr>
      </p:pic>
      <p:sp>
        <p:nvSpPr>
          <p:cNvPr id="1048715" name="Rectangle 7"/>
          <p:cNvSpPr/>
          <p:nvPr/>
        </p:nvSpPr>
        <p:spPr>
          <a:xfrm>
            <a:off x="533400" y="1443335"/>
            <a:ext cx="2230098" cy="461665"/>
          </a:xfrm>
          <a:prstGeom prst="rect"/>
        </p:spPr>
        <p:txBody>
          <a:bodyPr wrap="none">
            <a:spAutoFit/>
          </a:bodyPr>
          <a:p>
            <a:r>
              <a:rPr b="1" dirty="0" sz="2400" lang="en-US" smtClean="0">
                <a:solidFill>
                  <a:srgbClr val="FF0000"/>
                </a:solidFill>
              </a:rPr>
              <a:t>Nuclear Fission:</a:t>
            </a:r>
            <a:endParaRPr dirty="0" sz="2400"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716" name="Title 1"/>
          <p:cNvSpPr>
            <a:spLocks noGrp="1"/>
          </p:cNvSpPr>
          <p:nvPr>
            <p:ph type="title"/>
          </p:nvPr>
        </p:nvSpPr>
        <p:spPr/>
        <p:txBody>
          <a:bodyPr/>
          <a:p>
            <a:pPr algn="ctr"/>
            <a:r>
              <a:rPr dirty="0" lang="en-US" smtClean="0">
                <a:solidFill>
                  <a:srgbClr val="FF0000"/>
                </a:solidFill>
              </a:rPr>
              <a:t>Nuclear fusion</a:t>
            </a:r>
            <a:endParaRPr dirty="0" lang="en-US">
              <a:solidFill>
                <a:srgbClr val="FF0000"/>
              </a:solidFill>
            </a:endParaRPr>
          </a:p>
        </p:txBody>
      </p:sp>
      <p:sp>
        <p:nvSpPr>
          <p:cNvPr id="1048717" name="TextBox 3"/>
          <p:cNvSpPr txBox="1"/>
          <p:nvPr/>
        </p:nvSpPr>
        <p:spPr>
          <a:xfrm>
            <a:off x="152400" y="1600200"/>
            <a:ext cx="4267200" cy="1754326"/>
          </a:xfrm>
          <a:prstGeom prst="rect"/>
          <a:solidFill>
            <a:schemeClr val="accent4">
              <a:lumMod val="20000"/>
              <a:lumOff val="80000"/>
            </a:schemeClr>
          </a:solidFill>
        </p:spPr>
        <p:txBody>
          <a:bodyPr rtlCol="0" wrap="square">
            <a:spAutoFit/>
          </a:bodyPr>
          <a:p>
            <a:pPr algn="just"/>
            <a:r>
              <a:rPr dirty="0" lang="en-US" smtClean="0"/>
              <a:t>(ii) </a:t>
            </a:r>
            <a:r>
              <a:rPr b="1" dirty="0" lang="en-US" smtClean="0"/>
              <a:t>Nuclear fusion: </a:t>
            </a:r>
            <a:r>
              <a:rPr dirty="0" lang="en-US" smtClean="0"/>
              <a:t>Here two isotopes of a light element are forced  together at extremely high temperatures (1 billion °C) until they fuse  to form a heavier nucleus releasing enormous energy in the process. </a:t>
            </a:r>
          </a:p>
          <a:p>
            <a:endParaRPr dirty="0" lang="en-US"/>
          </a:p>
        </p:txBody>
      </p:sp>
      <p:sp>
        <p:nvSpPr>
          <p:cNvPr id="1048718" name="TextBox 4"/>
          <p:cNvSpPr txBox="1"/>
          <p:nvPr/>
        </p:nvSpPr>
        <p:spPr>
          <a:xfrm>
            <a:off x="0" y="4953000"/>
            <a:ext cx="8458200" cy="646331"/>
          </a:xfrm>
          <a:prstGeom prst="rect"/>
          <a:noFill/>
        </p:spPr>
        <p:txBody>
          <a:bodyPr rtlCol="0" wrap="square">
            <a:spAutoFit/>
          </a:bodyPr>
          <a:p>
            <a:r>
              <a:rPr dirty="0" lang="en-US" smtClean="0"/>
              <a:t>It is difficult to initiate the process but it releases  more energy than nuclear fission.</a:t>
            </a:r>
          </a:p>
          <a:p>
            <a:endParaRPr dirty="0" lang="en-US"/>
          </a:p>
        </p:txBody>
      </p:sp>
      <p:pic>
        <p:nvPicPr>
          <p:cNvPr id="2097168" name="Picture 2"/>
          <p:cNvPicPr>
            <a:picLocks noChangeAspect="1" noChangeArrowheads="1"/>
          </p:cNvPicPr>
          <p:nvPr/>
        </p:nvPicPr>
        <p:blipFill>
          <a:blip xmlns:r="http://schemas.openxmlformats.org/officeDocument/2006/relationships" r:embed="rId1"/>
          <a:srcRect t="71146"/>
          <a:stretch>
            <a:fillRect/>
          </a:stretch>
        </p:blipFill>
        <p:spPr bwMode="auto">
          <a:xfrm>
            <a:off x="4267200" y="3962400"/>
            <a:ext cx="4705350" cy="990600"/>
          </a:xfrm>
          <a:prstGeom prst="rect"/>
          <a:noFill/>
          <a:ln w="9525">
            <a:noFill/>
            <a:miter lim="800000"/>
            <a:headEnd/>
            <a:tailEnd/>
          </a:ln>
          <a:effectLst/>
        </p:spPr>
      </p:pic>
      <p:pic>
        <p:nvPicPr>
          <p:cNvPr id="2097169" name="Picture 3"/>
          <p:cNvPicPr>
            <a:picLocks noChangeAspect="1" noChangeArrowheads="1"/>
          </p:cNvPicPr>
          <p:nvPr/>
        </p:nvPicPr>
        <p:blipFill>
          <a:blip xmlns:r="http://schemas.openxmlformats.org/officeDocument/2006/relationships" r:embed="rId2"/>
          <a:srcRect b="21053"/>
          <a:stretch>
            <a:fillRect/>
          </a:stretch>
        </p:blipFill>
        <p:spPr bwMode="auto">
          <a:xfrm>
            <a:off x="152400" y="3276600"/>
            <a:ext cx="3733800" cy="329455"/>
          </a:xfrm>
          <a:prstGeom prst="rect"/>
          <a:noFill/>
          <a:ln w="9525">
            <a:noFill/>
            <a:miter lim="800000"/>
            <a:headEnd/>
            <a:tailEnd/>
          </a:ln>
          <a:effectLst/>
        </p:spPr>
      </p:pic>
      <p:sp>
        <p:nvSpPr>
          <p:cNvPr id="1048719" name="Rectangle 8"/>
          <p:cNvSpPr/>
          <p:nvPr/>
        </p:nvSpPr>
        <p:spPr>
          <a:xfrm>
            <a:off x="0" y="3810000"/>
            <a:ext cx="4267200" cy="923330"/>
          </a:xfrm>
          <a:prstGeom prst="rect"/>
        </p:spPr>
        <p:txBody>
          <a:bodyPr wrap="square">
            <a:spAutoFit/>
          </a:bodyPr>
          <a:p>
            <a:r>
              <a:rPr dirty="0" lang="en-US" smtClean="0"/>
              <a:t>One neutron and a huge amount of energy.</a:t>
            </a:r>
          </a:p>
          <a:p>
            <a:r>
              <a:rPr dirty="0" lang="en-US" smtClean="0"/>
              <a:t> E = MC</a:t>
            </a:r>
            <a:r>
              <a:rPr baseline="30000" dirty="0" lang="en-US" smtClean="0"/>
              <a:t>2</a:t>
            </a:r>
          </a:p>
          <a:p>
            <a:r>
              <a:rPr dirty="0" lang="en-US" smtClean="0"/>
              <a:t>1.674927471×10</a:t>
            </a:r>
            <a:r>
              <a:rPr baseline="30000" dirty="0" lang="en-US" smtClean="0"/>
              <a:t>−27</a:t>
            </a:r>
            <a:r>
              <a:rPr dirty="0" lang="en-US" smtClean="0"/>
              <a:t> X (3X10</a:t>
            </a:r>
            <a:r>
              <a:rPr baseline="30000" dirty="0" lang="en-US" smtClean="0"/>
              <a:t>8</a:t>
            </a:r>
            <a:r>
              <a:rPr dirty="0" lang="en-US" smtClean="0"/>
              <a:t>)</a:t>
            </a:r>
            <a:r>
              <a:rPr baseline="30000" dirty="0" lang="en-US" smtClean="0"/>
              <a:t>2</a:t>
            </a:r>
            <a:endParaRPr baseline="30000" dirty="0" lang="en-US"/>
          </a:p>
        </p:txBody>
      </p:sp>
      <p:sp>
        <p:nvSpPr>
          <p:cNvPr id="1048720" name="Rectangle 9"/>
          <p:cNvSpPr/>
          <p:nvPr/>
        </p:nvSpPr>
        <p:spPr>
          <a:xfrm>
            <a:off x="152400" y="5486400"/>
            <a:ext cx="8229600" cy="923330"/>
          </a:xfrm>
          <a:prstGeom prst="rect"/>
          <a:solidFill>
            <a:schemeClr val="accent3">
              <a:lumMod val="20000"/>
              <a:lumOff val="80000"/>
            </a:schemeClr>
          </a:solidFill>
        </p:spPr>
        <p:txBody>
          <a:bodyPr wrap="square">
            <a:spAutoFit/>
          </a:bodyPr>
          <a:p>
            <a:r>
              <a:rPr dirty="0" lang="en-US" smtClean="0"/>
              <a:t>There are four nuclear power stations with an installed capacity of 2005 MW.</a:t>
            </a:r>
          </a:p>
          <a:p>
            <a:r>
              <a:rPr dirty="0" lang="en-US" smtClean="0"/>
              <a:t>These are located at </a:t>
            </a:r>
            <a:r>
              <a:rPr dirty="0" lang="en-US" err="1" smtClean="0"/>
              <a:t>Tarapur</a:t>
            </a:r>
            <a:r>
              <a:rPr dirty="0" lang="en-US" smtClean="0"/>
              <a:t> (Maharashtra), </a:t>
            </a:r>
            <a:r>
              <a:rPr dirty="0" lang="en-US" err="1" smtClean="0"/>
              <a:t>Rana</a:t>
            </a:r>
            <a:r>
              <a:rPr dirty="0" lang="en-US" smtClean="0"/>
              <a:t> </a:t>
            </a:r>
            <a:r>
              <a:rPr dirty="0" lang="en-US" err="1" smtClean="0"/>
              <a:t>Pratap</a:t>
            </a:r>
            <a:r>
              <a:rPr dirty="0" lang="en-US" smtClean="0"/>
              <a:t> </a:t>
            </a:r>
            <a:r>
              <a:rPr dirty="0" lang="en-US" err="1" smtClean="0"/>
              <a:t>Sagar</a:t>
            </a:r>
            <a:r>
              <a:rPr dirty="0" lang="en-US" smtClean="0"/>
              <a:t> near Kota (Rajasthan), </a:t>
            </a:r>
            <a:r>
              <a:rPr dirty="0" lang="en-US" err="1" smtClean="0"/>
              <a:t>Kalpakkam</a:t>
            </a:r>
            <a:r>
              <a:rPr dirty="0" lang="en-US" smtClean="0"/>
              <a:t> (Tamil Nadu) and </a:t>
            </a:r>
            <a:r>
              <a:rPr dirty="0" lang="en-US" err="1" smtClean="0"/>
              <a:t>Narora</a:t>
            </a:r>
            <a:r>
              <a:rPr dirty="0" lang="en-US" smtClean="0"/>
              <a:t> (U.P.).</a:t>
            </a:r>
            <a:endParaRPr dirty="0" lang="en-US"/>
          </a:p>
        </p:txBody>
      </p:sp>
      <p:pic>
        <p:nvPicPr>
          <p:cNvPr id="2097170" name="Picture 2" descr="Nuclear Fusion Images, Stock Photos &amp; Vectors | Shutterstock"/>
          <p:cNvPicPr>
            <a:picLocks noChangeAspect="1" noChangeArrowheads="1"/>
          </p:cNvPicPr>
          <p:nvPr/>
        </p:nvPicPr>
        <p:blipFill>
          <a:blip xmlns:r="http://schemas.openxmlformats.org/officeDocument/2006/relationships" r:embed="rId3"/>
          <a:srcRect/>
          <a:stretch>
            <a:fillRect/>
          </a:stretch>
        </p:blipFill>
        <p:spPr bwMode="auto">
          <a:xfrm>
            <a:off x="4724400" y="1143000"/>
            <a:ext cx="4038600" cy="2667000"/>
          </a:xfrm>
          <a:prstGeom prst="rect"/>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721" name="Rectangle 4"/>
          <p:cNvSpPr txBox="1">
            <a:spLocks noChangeArrowheads="1"/>
          </p:cNvSpPr>
          <p:nvPr/>
        </p:nvSpPr>
        <p:spPr>
          <a:xfrm>
            <a:off x="109987" y="1043797"/>
            <a:ext cx="4166559" cy="5063705"/>
          </a:xfrm>
          <a:prstGeom prst="rect"/>
          <a:noFill/>
        </p:spPr>
        <p:txBody>
          <a:bodyPr/>
          <a:p>
            <a:pPr indent="-342900" marL="342900">
              <a:spcBef>
                <a:spcPct val="20000"/>
              </a:spcBef>
              <a:buFont typeface="Wingdings" pitchFamily="2" charset="2"/>
              <a:buChar char="Ø"/>
            </a:pPr>
            <a:r>
              <a:rPr dirty="0" kern="0" lang="en-US" smtClean="0"/>
              <a:t>If each neutron releases two more neutrons, then the number of fissions doubles each generation. In that case, in 10 generations there are 1,024 fissions and in 80 generations about 6 x 10</a:t>
            </a:r>
            <a:r>
              <a:rPr b="1" dirty="0" kern="0" lang="en-US" smtClean="0"/>
              <a:t> </a:t>
            </a:r>
            <a:r>
              <a:rPr baseline="30000" b="1" dirty="0" kern="0" lang="en-US" smtClean="0"/>
              <a:t>23</a:t>
            </a:r>
            <a:r>
              <a:rPr dirty="0" kern="0" lang="en-US" smtClean="0"/>
              <a:t> (a mole) fissions. </a:t>
            </a:r>
            <a:endParaRPr dirty="0" kern="0" lang="en-US" smtClean="0">
              <a:solidFill>
                <a:srgbClr val="FF0000"/>
              </a:solidFill>
            </a:endParaRPr>
          </a:p>
          <a:p>
            <a:pPr indent="-342900" marL="342900">
              <a:spcBef>
                <a:spcPct val="20000"/>
              </a:spcBef>
              <a:buFont typeface="Wingdings" pitchFamily="2" charset="2"/>
              <a:buChar char="Ø"/>
            </a:pPr>
            <a:r>
              <a:rPr dirty="0" kern="0" lang="en-US" smtClean="0">
                <a:solidFill>
                  <a:srgbClr val="FF0000"/>
                </a:solidFill>
              </a:rPr>
              <a:t>A </a:t>
            </a:r>
            <a:r>
              <a:rPr dirty="0" kern="0" lang="en-US">
                <a:solidFill>
                  <a:srgbClr val="FF0000"/>
                </a:solidFill>
              </a:rPr>
              <a:t>nuclear reactor </a:t>
            </a:r>
            <a:r>
              <a:rPr dirty="0" kern="0" lang="en-US"/>
              <a:t>is a device in which nuclear chain reactions are initiated, controlled, and sustained at a steady rate, </a:t>
            </a:r>
            <a:endParaRPr dirty="0" kern="0" lang="en-US" smtClean="0"/>
          </a:p>
          <a:p>
            <a:pPr indent="-342900" marL="342900">
              <a:spcBef>
                <a:spcPct val="20000"/>
              </a:spcBef>
            </a:pPr>
            <a:r>
              <a:rPr dirty="0" kern="0" lang="en-US" smtClean="0">
                <a:solidFill>
                  <a:srgbClr val="FF0000"/>
                </a:solidFill>
              </a:rPr>
              <a:t>Nuclear </a:t>
            </a:r>
            <a:r>
              <a:rPr dirty="0" kern="0" lang="en-US">
                <a:solidFill>
                  <a:srgbClr val="FF0000"/>
                </a:solidFill>
              </a:rPr>
              <a:t>bomb</a:t>
            </a:r>
            <a:r>
              <a:rPr dirty="0" kern="0" lang="en-US"/>
              <a:t>, in which the chain reaction occurs in a fraction of a second and is uncontrolled causing an </a:t>
            </a:r>
            <a:r>
              <a:rPr dirty="0" kern="0" lang="en-US" smtClean="0"/>
              <a:t>explosion.</a:t>
            </a:r>
            <a:endParaRPr dirty="0" kern="0" lang="en-US"/>
          </a:p>
          <a:p>
            <a:pPr indent="-342900" marL="342900">
              <a:spcBef>
                <a:spcPct val="20000"/>
              </a:spcBef>
              <a:buFont typeface="Wingdings" pitchFamily="2" charset="2"/>
              <a:buChar char="Ø"/>
            </a:pPr>
            <a:endParaRPr dirty="0" sz="2000" kern="0" lang="en-US">
              <a:latin typeface="+mn-lt"/>
            </a:endParaRPr>
          </a:p>
          <a:p>
            <a:pPr indent="-342900" marL="342900">
              <a:spcBef>
                <a:spcPct val="20000"/>
              </a:spcBef>
              <a:buFontTx/>
              <a:buChar char="•"/>
            </a:pPr>
            <a:endParaRPr dirty="0" sz="2000" kern="0" lang="en-US">
              <a:latin typeface="+mn-lt"/>
            </a:endParaRPr>
          </a:p>
        </p:txBody>
      </p:sp>
      <p:sp>
        <p:nvSpPr>
          <p:cNvPr id="1048722" name="Rectangle 2"/>
          <p:cNvSpPr/>
          <p:nvPr/>
        </p:nvSpPr>
        <p:spPr>
          <a:xfrm>
            <a:off x="685801" y="207034"/>
            <a:ext cx="6676844" cy="707886"/>
          </a:xfrm>
          <a:prstGeom prst="rect"/>
        </p:spPr>
        <p:txBody>
          <a:bodyPr wrap="square">
            <a:spAutoFit/>
          </a:bodyPr>
          <a:p>
            <a:pPr indent="-342900" marL="342900">
              <a:spcBef>
                <a:spcPct val="20000"/>
              </a:spcBef>
            </a:pPr>
            <a:r>
              <a:rPr b="1" dirty="0" sz="4000" kern="0" lang="en-US" smtClean="0">
                <a:solidFill>
                  <a:srgbClr val="FF0000"/>
                </a:solidFill>
              </a:rPr>
              <a:t>                Nuclear reactor</a:t>
            </a:r>
            <a:endParaRPr b="1" dirty="0" sz="4000" kern="0" lang="en-US">
              <a:solidFill>
                <a:srgbClr val="FF0000"/>
              </a:solidFill>
            </a:endParaRPr>
          </a:p>
        </p:txBody>
      </p:sp>
      <p:pic>
        <p:nvPicPr>
          <p:cNvPr id="2097171" name="Picture 2" descr="C:\Users\NARESH\Desktop\IELTS_Writing_Task_1_140ff.png"/>
          <p:cNvPicPr>
            <a:picLocks noChangeAspect="1" noChangeArrowheads="1"/>
          </p:cNvPicPr>
          <p:nvPr/>
        </p:nvPicPr>
        <p:blipFill>
          <a:blip xmlns:r="http://schemas.openxmlformats.org/officeDocument/2006/relationships" r:embed="rId1"/>
          <a:srcRect/>
          <a:stretch>
            <a:fillRect/>
          </a:stretch>
        </p:blipFill>
        <p:spPr bwMode="auto">
          <a:xfrm>
            <a:off x="4399472" y="1112807"/>
            <a:ext cx="4561217" cy="5262114"/>
          </a:xfrm>
          <a:prstGeom prst="rect"/>
          <a:noFill/>
        </p:spPr>
      </p:pic>
      <p:sp>
        <p:nvSpPr>
          <p:cNvPr id="1048723" name="Rectangle 5"/>
          <p:cNvSpPr/>
          <p:nvPr/>
        </p:nvSpPr>
        <p:spPr>
          <a:xfrm>
            <a:off x="304800" y="4826675"/>
            <a:ext cx="4572000" cy="2031325"/>
          </a:xfrm>
          <a:prstGeom prst="rect"/>
        </p:spPr>
        <p:txBody>
          <a:bodyPr>
            <a:spAutoFit/>
          </a:bodyPr>
          <a:p>
            <a:r>
              <a:rPr b="1" dirty="0" lang="en-US" smtClean="0">
                <a:solidFill>
                  <a:srgbClr val="7030A0"/>
                </a:solidFill>
              </a:rPr>
              <a:t>Graphite: </a:t>
            </a:r>
            <a:r>
              <a:rPr dirty="0" lang="en-US" smtClean="0"/>
              <a:t>slow down the </a:t>
            </a:r>
            <a:r>
              <a:rPr dirty="0" lang="en-US" err="1" smtClean="0"/>
              <a:t>newtron</a:t>
            </a:r>
            <a:r>
              <a:rPr dirty="0" lang="en-US" smtClean="0"/>
              <a:t> and controller is to control the number of neutron</a:t>
            </a:r>
          </a:p>
          <a:p>
            <a:r>
              <a:rPr b="1" dirty="0" lang="en-US" smtClean="0">
                <a:solidFill>
                  <a:srgbClr val="7030A0"/>
                </a:solidFill>
              </a:rPr>
              <a:t>Boron: </a:t>
            </a:r>
            <a:r>
              <a:rPr dirty="0" lang="en-US" smtClean="0"/>
              <a:t>capable of absorbing many neutrons and control fission</a:t>
            </a:r>
          </a:p>
          <a:p>
            <a:r>
              <a:rPr b="1" dirty="0" lang="en-US" smtClean="0">
                <a:solidFill>
                  <a:srgbClr val="7030A0"/>
                </a:solidFill>
              </a:rPr>
              <a:t>Lead: </a:t>
            </a:r>
            <a:r>
              <a:rPr dirty="0" lang="en-US" smtClean="0"/>
              <a:t>  molten lead or </a:t>
            </a:r>
            <a:r>
              <a:rPr dirty="0" lang="en-US" smtClean="0">
                <a:solidFill>
                  <a:srgbClr val="7030A0"/>
                </a:solidFill>
              </a:rPr>
              <a:t>lead-bismuth </a:t>
            </a:r>
            <a:r>
              <a:rPr dirty="0" lang="en-US" smtClean="0"/>
              <a:t>eutectic coolant also absorb </a:t>
            </a:r>
            <a:r>
              <a:rPr dirty="0" lang="en-US" err="1" smtClean="0"/>
              <a:t>alfa</a:t>
            </a:r>
            <a:r>
              <a:rPr dirty="0" lang="en-US" smtClean="0"/>
              <a:t>, beta and gamma radiation</a:t>
            </a:r>
            <a:endParaRPr dirty="0" lang="en-US"/>
          </a:p>
        </p:txBody>
      </p:sp>
    </p:spTree>
  </p:cSld>
  <p:clrMapOvr>
    <a:masterClrMapping/>
  </p:clrMapOvr>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91" name=""/>
        <p:cNvGrpSpPr/>
        <p:nvPr/>
      </p:nvGrpSpPr>
      <p:grpSpPr>
        <a:xfrm>
          <a:off x="0" y="0"/>
          <a:ext cx="0" cy="0"/>
          <a:chOff x="0" y="0"/>
          <a:chExt cx="0" cy="0"/>
        </a:xfrm>
      </p:grpSpPr>
      <p:sp>
        <p:nvSpPr>
          <p:cNvPr id="1048724" name="object 2"/>
          <p:cNvSpPr/>
          <p:nvPr/>
        </p:nvSpPr>
        <p:spPr>
          <a:xfrm>
            <a:off x="0" y="0"/>
            <a:ext cx="9144000" cy="6857999"/>
          </a:xfrm>
          <a:prstGeom prst="rect"/>
          <a:blipFill>
            <a:blip xmlns:r="http://schemas.openxmlformats.org/officeDocument/2006/relationships" r:embed="rId1" cstate="print"/>
            <a:stretch>
              <a:fillRect/>
            </a:stretch>
          </a:blipFill>
        </p:spPr>
        <p:txBody>
          <a:bodyPr bIns="0" lIns="0" rIns="0" rtlCol="0" tIns="0" wrap="square"/>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725" name="object 2"/>
          <p:cNvSpPr/>
          <p:nvPr/>
        </p:nvSpPr>
        <p:spPr>
          <a:xfrm>
            <a:off x="0" y="0"/>
            <a:ext cx="6652260" cy="6857999"/>
          </a:xfrm>
          <a:prstGeom prst="rect"/>
          <a:blipFill>
            <a:blip xmlns:r="http://schemas.openxmlformats.org/officeDocument/2006/relationships" r:embed="rId1" cstate="print"/>
            <a:stretch>
              <a:fillRect/>
            </a:stretch>
          </a:blipFill>
        </p:spPr>
        <p:txBody>
          <a:bodyPr bIns="0" lIns="0" rIns="0" rtlCol="0" tIns="0" wrap="squar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599" name="object 2"/>
          <p:cNvSpPr/>
          <p:nvPr/>
        </p:nvSpPr>
        <p:spPr>
          <a:xfrm>
            <a:off x="0" y="0"/>
            <a:ext cx="8589263" cy="1716024"/>
          </a:xfrm>
          <a:prstGeom prst="rect"/>
          <a:blipFill>
            <a:blip xmlns:r="http://schemas.openxmlformats.org/officeDocument/2006/relationships" r:embed="rId1" cstate="print"/>
            <a:stretch>
              <a:fillRect/>
            </a:stretch>
          </a:blipFill>
        </p:spPr>
        <p:txBody>
          <a:bodyPr bIns="0" lIns="0" rIns="0" rtlCol="0" tIns="0" wrap="square"/>
          <a:p/>
        </p:txBody>
      </p:sp>
      <p:sp>
        <p:nvSpPr>
          <p:cNvPr id="1048600" name="object 3"/>
          <p:cNvSpPr txBox="1">
            <a:spLocks noGrp="1"/>
          </p:cNvSpPr>
          <p:nvPr>
            <p:ph type="title"/>
          </p:nvPr>
        </p:nvSpPr>
        <p:spPr>
          <a:xfrm>
            <a:off x="457200" y="228600"/>
            <a:ext cx="8153400" cy="690574"/>
          </a:xfrm>
          <a:prstGeom prst="rect"/>
        </p:spPr>
        <p:txBody>
          <a:bodyPr bIns="0" lIns="0" rIns="0" rtlCol="0" tIns="13335" vert="horz" wrap="square">
            <a:spAutoFit/>
          </a:bodyPr>
          <a:p>
            <a:pPr marL="12700">
              <a:lnSpc>
                <a:spcPct val="100000"/>
              </a:lnSpc>
              <a:spcBef>
                <a:spcPts val="105"/>
              </a:spcBef>
            </a:pPr>
            <a:r>
              <a:rPr b="0" dirty="0" sz="4400" lang="en-US" spc="-15" smtClean="0">
                <a:solidFill>
                  <a:srgbClr val="FF0000"/>
                </a:solidFill>
                <a:latin typeface="Calibri"/>
                <a:cs typeface="Calibri"/>
              </a:rPr>
              <a:t>        </a:t>
            </a:r>
            <a:r>
              <a:rPr b="0" sz="4400" spc="-15" smtClean="0">
                <a:solidFill>
                  <a:srgbClr val="FF0000"/>
                </a:solidFill>
                <a:latin typeface="Calibri"/>
                <a:cs typeface="Calibri"/>
              </a:rPr>
              <a:t>Growing </a:t>
            </a:r>
            <a:r>
              <a:rPr b="0" dirty="0" sz="4400" spc="-10">
                <a:solidFill>
                  <a:srgbClr val="FF0000"/>
                </a:solidFill>
                <a:latin typeface="Calibri"/>
                <a:cs typeface="Calibri"/>
              </a:rPr>
              <a:t>energy</a:t>
            </a:r>
            <a:r>
              <a:rPr b="0" dirty="0" sz="4400" spc="-70">
                <a:solidFill>
                  <a:srgbClr val="FF0000"/>
                </a:solidFill>
                <a:latin typeface="Calibri"/>
                <a:cs typeface="Calibri"/>
              </a:rPr>
              <a:t> </a:t>
            </a:r>
            <a:r>
              <a:rPr b="0" dirty="0" sz="4400">
                <a:solidFill>
                  <a:srgbClr val="FF0000"/>
                </a:solidFill>
                <a:latin typeface="Calibri"/>
                <a:cs typeface="Calibri"/>
              </a:rPr>
              <a:t>needs</a:t>
            </a:r>
            <a:endParaRPr sz="4400">
              <a:solidFill>
                <a:srgbClr val="FF0000"/>
              </a:solidFill>
              <a:latin typeface="Calibri"/>
              <a:cs typeface="Calibri"/>
            </a:endParaRPr>
          </a:p>
        </p:txBody>
      </p:sp>
      <p:sp>
        <p:nvSpPr>
          <p:cNvPr id="1048601" name="object 5"/>
          <p:cNvSpPr txBox="1"/>
          <p:nvPr/>
        </p:nvSpPr>
        <p:spPr>
          <a:xfrm>
            <a:off x="535940" y="1607261"/>
            <a:ext cx="8033384" cy="1902460"/>
          </a:xfrm>
          <a:prstGeom prst="rect"/>
        </p:spPr>
        <p:txBody>
          <a:bodyPr bIns="0" lIns="0" rIns="0" rtlCol="0" tIns="13335" vert="horz" wrap="square">
            <a:spAutoFit/>
          </a:bodyPr>
          <a:p>
            <a:pPr algn="just" indent="-342900" marL="355600" marR="1163955">
              <a:lnSpc>
                <a:spcPct val="100000"/>
              </a:lnSpc>
              <a:spcBef>
                <a:spcPts val="105"/>
              </a:spcBef>
              <a:buFont typeface="Arial"/>
              <a:buChar char="•"/>
              <a:tabLst>
                <a:tab algn="l" pos="355600"/>
              </a:tabLst>
            </a:pPr>
            <a:r>
              <a:rPr dirty="0" sz="2400" spc="-10">
                <a:latin typeface="Calibri"/>
                <a:cs typeface="Calibri"/>
              </a:rPr>
              <a:t>Energy </a:t>
            </a:r>
            <a:r>
              <a:rPr dirty="0" sz="2400">
                <a:latin typeface="Calibri"/>
                <a:cs typeface="Calibri"/>
              </a:rPr>
              <a:t>is an </a:t>
            </a:r>
            <a:r>
              <a:rPr dirty="0" sz="2400" spc="-5">
                <a:latin typeface="Calibri"/>
                <a:cs typeface="Calibri"/>
              </a:rPr>
              <a:t>important </a:t>
            </a:r>
            <a:r>
              <a:rPr dirty="0" sz="2400">
                <a:latin typeface="Calibri"/>
                <a:cs typeface="Calibri"/>
              </a:rPr>
              <a:t>input </a:t>
            </a:r>
            <a:r>
              <a:rPr dirty="0" sz="2400" spc="-30">
                <a:latin typeface="Calibri"/>
                <a:cs typeface="Calibri"/>
              </a:rPr>
              <a:t>for  </a:t>
            </a:r>
            <a:r>
              <a:rPr sz="2400" spc="-5">
                <a:latin typeface="Calibri"/>
                <a:cs typeface="Calibri"/>
              </a:rPr>
              <a:t>development</a:t>
            </a:r>
            <a:r>
              <a:rPr sz="2400" spc="-5" smtClean="0">
                <a:latin typeface="Calibri"/>
                <a:cs typeface="Calibri"/>
              </a:rPr>
              <a:t>.</a:t>
            </a:r>
            <a:endParaRPr dirty="0" sz="2400" lang="en-US" spc="-5" smtClean="0">
              <a:latin typeface="Calibri"/>
              <a:cs typeface="Calibri"/>
            </a:endParaRPr>
          </a:p>
          <a:p>
            <a:pPr algn="just" indent="-342900" marL="355600" marR="1163955">
              <a:lnSpc>
                <a:spcPct val="100000"/>
              </a:lnSpc>
              <a:spcBef>
                <a:spcPts val="105"/>
              </a:spcBef>
              <a:buFont typeface="Arial"/>
              <a:buChar char="•"/>
              <a:tabLst>
                <a:tab algn="l" pos="355600"/>
              </a:tabLst>
            </a:pPr>
            <a:r>
              <a:rPr sz="2400" spc="-5" smtClean="0">
                <a:latin typeface="Calibri"/>
                <a:cs typeface="Calibri"/>
              </a:rPr>
              <a:t> </a:t>
            </a:r>
            <a:r>
              <a:rPr dirty="0" sz="2400">
                <a:latin typeface="Calibri"/>
                <a:cs typeface="Calibri"/>
              </a:rPr>
              <a:t>It aims </a:t>
            </a:r>
            <a:r>
              <a:rPr dirty="0" sz="2400" spc="-10">
                <a:latin typeface="Calibri"/>
                <a:cs typeface="Calibri"/>
              </a:rPr>
              <a:t>at </a:t>
            </a:r>
            <a:r>
              <a:rPr sz="2400">
                <a:latin typeface="Calibri"/>
                <a:cs typeface="Calibri"/>
              </a:rPr>
              <a:t>human</a:t>
            </a:r>
            <a:r>
              <a:rPr sz="2400" spc="45">
                <a:latin typeface="Calibri"/>
                <a:cs typeface="Calibri"/>
              </a:rPr>
              <a:t> </a:t>
            </a:r>
            <a:r>
              <a:rPr sz="2400" spc="-20" smtClean="0">
                <a:latin typeface="Calibri"/>
                <a:cs typeface="Calibri"/>
              </a:rPr>
              <a:t>welfare</a:t>
            </a:r>
            <a:r>
              <a:rPr dirty="0" sz="2400" lang="en-US" spc="-20" smtClean="0">
                <a:latin typeface="Calibri"/>
                <a:cs typeface="Calibri"/>
              </a:rPr>
              <a:t> </a:t>
            </a:r>
            <a:r>
              <a:rPr sz="2400" spc="-10" smtClean="0">
                <a:solidFill>
                  <a:srgbClr val="7030A0"/>
                </a:solidFill>
                <a:latin typeface="Calibri"/>
                <a:cs typeface="Calibri"/>
              </a:rPr>
              <a:t>covering </a:t>
            </a:r>
            <a:r>
              <a:rPr dirty="0" sz="2400" spc="-5">
                <a:solidFill>
                  <a:srgbClr val="7030A0"/>
                </a:solidFill>
                <a:latin typeface="Calibri"/>
                <a:cs typeface="Calibri"/>
              </a:rPr>
              <a:t>household ,agricultural </a:t>
            </a:r>
            <a:r>
              <a:rPr dirty="0" sz="2400" spc="-10">
                <a:solidFill>
                  <a:srgbClr val="7030A0"/>
                </a:solidFill>
                <a:latin typeface="Calibri"/>
                <a:cs typeface="Calibri"/>
              </a:rPr>
              <a:t>transport </a:t>
            </a:r>
            <a:r>
              <a:rPr dirty="0" sz="2400">
                <a:solidFill>
                  <a:srgbClr val="7030A0"/>
                </a:solidFill>
                <a:latin typeface="Calibri"/>
                <a:cs typeface="Calibri"/>
              </a:rPr>
              <a:t>and  </a:t>
            </a:r>
            <a:r>
              <a:rPr dirty="0" sz="2400" spc="-5">
                <a:solidFill>
                  <a:srgbClr val="7030A0"/>
                </a:solidFill>
                <a:latin typeface="Calibri"/>
                <a:cs typeface="Calibri"/>
              </a:rPr>
              <a:t>industrial</a:t>
            </a:r>
            <a:r>
              <a:rPr dirty="0" sz="2400" spc="30">
                <a:solidFill>
                  <a:srgbClr val="7030A0"/>
                </a:solidFill>
                <a:latin typeface="Calibri"/>
                <a:cs typeface="Calibri"/>
              </a:rPr>
              <a:t> </a:t>
            </a:r>
            <a:r>
              <a:rPr dirty="0" sz="2400" spc="-15">
                <a:latin typeface="Calibri"/>
                <a:cs typeface="Calibri"/>
              </a:rPr>
              <a:t>complexes.</a:t>
            </a:r>
            <a:endParaRPr sz="2400">
              <a:latin typeface="Calibri"/>
              <a:cs typeface="Calibri"/>
            </a:endParaRPr>
          </a:p>
          <a:p>
            <a:pPr algn="just" indent="-342900" marL="355600" marR="227965">
              <a:lnSpc>
                <a:spcPct val="100000"/>
              </a:lnSpc>
              <a:spcBef>
                <a:spcPts val="770"/>
              </a:spcBef>
              <a:buFont typeface="Arial"/>
              <a:buChar char="•"/>
              <a:tabLst>
                <a:tab algn="l" pos="355600"/>
              </a:tabLst>
            </a:pPr>
            <a:r>
              <a:rPr dirty="0" sz="2400" spc="-5">
                <a:latin typeface="Calibri"/>
                <a:cs typeface="Calibri"/>
              </a:rPr>
              <a:t>Due </a:t>
            </a:r>
            <a:r>
              <a:rPr dirty="0" sz="2400" spc="-20">
                <a:latin typeface="Calibri"/>
                <a:cs typeface="Calibri"/>
              </a:rPr>
              <a:t>to </a:t>
            </a:r>
            <a:r>
              <a:rPr dirty="0" sz="2400">
                <a:latin typeface="Calibri"/>
                <a:cs typeface="Calibri"/>
              </a:rPr>
              <a:t>the </a:t>
            </a:r>
            <a:r>
              <a:rPr dirty="0" sz="2400" spc="-5">
                <a:latin typeface="Calibri"/>
                <a:cs typeface="Calibri"/>
              </a:rPr>
              <a:t>population </a:t>
            </a:r>
            <a:r>
              <a:rPr dirty="0" sz="2400" spc="-10">
                <a:latin typeface="Calibri"/>
                <a:cs typeface="Calibri"/>
              </a:rPr>
              <a:t>explosion </a:t>
            </a:r>
            <a:r>
              <a:rPr dirty="0" sz="2400">
                <a:latin typeface="Calibri"/>
                <a:cs typeface="Calibri"/>
              </a:rPr>
              <a:t>the </a:t>
            </a:r>
            <a:r>
              <a:rPr dirty="0" sz="2400" spc="-5">
                <a:latin typeface="Calibri"/>
                <a:cs typeface="Calibri"/>
              </a:rPr>
              <a:t>demand  </a:t>
            </a:r>
            <a:r>
              <a:rPr dirty="0" sz="2400" spc="-30">
                <a:latin typeface="Calibri"/>
                <a:cs typeface="Calibri"/>
              </a:rPr>
              <a:t>for </a:t>
            </a:r>
            <a:r>
              <a:rPr dirty="0" sz="2400" spc="-5">
                <a:latin typeface="Calibri"/>
                <a:cs typeface="Calibri"/>
              </a:rPr>
              <a:t>various </a:t>
            </a:r>
            <a:r>
              <a:rPr dirty="0" sz="2400" spc="-20">
                <a:latin typeface="Calibri"/>
                <a:cs typeface="Calibri"/>
              </a:rPr>
              <a:t>forms </a:t>
            </a:r>
            <a:r>
              <a:rPr dirty="0" sz="2400" spc="-5">
                <a:latin typeface="Calibri"/>
                <a:cs typeface="Calibri"/>
              </a:rPr>
              <a:t>of </a:t>
            </a:r>
            <a:r>
              <a:rPr dirty="0" sz="2400" spc="-10">
                <a:latin typeface="Calibri"/>
                <a:cs typeface="Calibri"/>
              </a:rPr>
              <a:t>energy </a:t>
            </a:r>
            <a:r>
              <a:rPr dirty="0" sz="2400" spc="-5">
                <a:latin typeface="Calibri"/>
                <a:cs typeface="Calibri"/>
              </a:rPr>
              <a:t>has </a:t>
            </a:r>
            <a:r>
              <a:rPr dirty="0" sz="2400" spc="-10">
                <a:latin typeface="Calibri"/>
                <a:cs typeface="Calibri"/>
              </a:rPr>
              <a:t>got </a:t>
            </a:r>
            <a:r>
              <a:rPr dirty="0" sz="2400" spc="-5">
                <a:latin typeface="Calibri"/>
                <a:cs typeface="Calibri"/>
              </a:rPr>
              <a:t>increased  </a:t>
            </a:r>
            <a:r>
              <a:rPr dirty="0" sz="2400" spc="-15">
                <a:latin typeface="Calibri"/>
                <a:cs typeface="Calibri"/>
              </a:rPr>
              <a:t>many</a:t>
            </a:r>
            <a:r>
              <a:rPr dirty="0" sz="2400" spc="15">
                <a:latin typeface="Calibri"/>
                <a:cs typeface="Calibri"/>
              </a:rPr>
              <a:t> </a:t>
            </a:r>
            <a:r>
              <a:rPr dirty="0" sz="2400" spc="-20">
                <a:latin typeface="Calibri"/>
                <a:cs typeface="Calibri"/>
              </a:rPr>
              <a:t>folds.</a:t>
            </a:r>
            <a:endParaRPr sz="2400">
              <a:latin typeface="Calibri"/>
              <a:cs typeface="Calibri"/>
            </a:endParaRPr>
          </a:p>
        </p:txBody>
      </p:sp>
      <p:sp>
        <p:nvSpPr>
          <p:cNvPr id="1048602" name="Rectangle 5"/>
          <p:cNvSpPr/>
          <p:nvPr/>
        </p:nvSpPr>
        <p:spPr>
          <a:xfrm>
            <a:off x="152400" y="4038600"/>
            <a:ext cx="8610600" cy="802640"/>
          </a:xfrm>
          <a:prstGeom prst="rect"/>
          <a:solidFill>
            <a:schemeClr val="accent1">
              <a:lumMod val="20000"/>
              <a:lumOff val="80000"/>
            </a:schemeClr>
          </a:solidFill>
        </p:spPr>
        <p:txBody>
          <a:bodyPr wrap="square">
            <a:spAutoFit/>
          </a:bodyPr>
          <a:p>
            <a:r>
              <a:rPr dirty="0" sz="2400" lang="en-US" smtClean="0">
                <a:solidFill>
                  <a:srgbClr val="7030A0"/>
                </a:solidFill>
              </a:rPr>
              <a:t>U.S.A. and Canada </a:t>
            </a:r>
            <a:r>
              <a:rPr dirty="0" sz="2400" lang="en-US" smtClean="0"/>
              <a:t>constitute about </a:t>
            </a:r>
            <a:r>
              <a:rPr dirty="0" sz="2400" lang="en-US" smtClean="0">
                <a:solidFill>
                  <a:srgbClr val="7030A0"/>
                </a:solidFill>
              </a:rPr>
              <a:t>5% of the world's population </a:t>
            </a:r>
            <a:r>
              <a:rPr dirty="0" sz="2400" lang="en-US" smtClean="0"/>
              <a:t>but consume </a:t>
            </a:r>
            <a:r>
              <a:rPr b="1" dirty="0" sz="2400" lang="en-US" smtClean="0">
                <a:solidFill>
                  <a:srgbClr val="7030A0"/>
                </a:solidFill>
              </a:rPr>
              <a:t>one fourth </a:t>
            </a:r>
            <a:r>
              <a:rPr dirty="0" sz="2400" lang="en-US" smtClean="0"/>
              <a:t>of global energy resources.</a:t>
            </a:r>
            <a:endParaRPr dirty="0" sz="2400" lang="en-US"/>
          </a:p>
        </p:txBody>
      </p:sp>
      <p:sp>
        <p:nvSpPr>
          <p:cNvPr id="1048603" name="Rectangle 6"/>
          <p:cNvSpPr/>
          <p:nvPr/>
        </p:nvSpPr>
        <p:spPr>
          <a:xfrm>
            <a:off x="304800" y="4953000"/>
            <a:ext cx="8839200" cy="1513839"/>
          </a:xfrm>
          <a:prstGeom prst="rect"/>
          <a:solidFill>
            <a:schemeClr val="accent3">
              <a:lumMod val="20000"/>
              <a:lumOff val="80000"/>
            </a:schemeClr>
          </a:solidFill>
        </p:spPr>
        <p:txBody>
          <a:bodyPr wrap="square">
            <a:spAutoFit/>
          </a:bodyPr>
          <a:p>
            <a:r>
              <a:rPr dirty="0" sz="2400" lang="en-US" smtClean="0">
                <a:latin typeface="Times New Roman" pitchFamily="18" charset="0"/>
                <a:cs typeface="Times New Roman" pitchFamily="18" charset="0"/>
              </a:rPr>
              <a:t>An average person there consumes </a:t>
            </a:r>
            <a:r>
              <a:rPr b="1" dirty="0" sz="2400" lang="en-US" smtClean="0">
                <a:solidFill>
                  <a:srgbClr val="7030A0"/>
                </a:solidFill>
                <a:latin typeface="Times New Roman" pitchFamily="18" charset="0"/>
                <a:cs typeface="Times New Roman" pitchFamily="18" charset="0"/>
              </a:rPr>
              <a:t>300 GJ </a:t>
            </a:r>
            <a:r>
              <a:rPr dirty="0" sz="2400" lang="en-US" smtClean="0">
                <a:latin typeface="Times New Roman" pitchFamily="18" charset="0"/>
                <a:cs typeface="Times New Roman" pitchFamily="18" charset="0"/>
              </a:rPr>
              <a:t>(Giga Joules, equal to </a:t>
            </a:r>
            <a:r>
              <a:rPr dirty="0" sz="2400" lang="en-US" smtClean="0">
                <a:solidFill>
                  <a:srgbClr val="7030A0"/>
                </a:solidFill>
                <a:latin typeface="Times New Roman" pitchFamily="18" charset="0"/>
                <a:cs typeface="Times New Roman" pitchFamily="18" charset="0"/>
              </a:rPr>
              <a:t>60 barrels of oils</a:t>
            </a:r>
            <a:r>
              <a:rPr dirty="0" sz="2400" lang="en-US" smtClean="0">
                <a:latin typeface="Times New Roman" pitchFamily="18" charset="0"/>
                <a:cs typeface="Times New Roman" pitchFamily="18" charset="0"/>
              </a:rPr>
              <a:t>) per year. By contrast, an average man in a poor country like </a:t>
            </a:r>
            <a:r>
              <a:rPr dirty="0" sz="2400" lang="en-US" smtClean="0">
                <a:solidFill>
                  <a:srgbClr val="7030A0"/>
                </a:solidFill>
                <a:latin typeface="Times New Roman" pitchFamily="18" charset="0"/>
                <a:cs typeface="Times New Roman" pitchFamily="18" charset="0"/>
              </a:rPr>
              <a:t>Bhutan, Nepal or Ethiopia consumes less than 1 GJ in a year</a:t>
            </a:r>
            <a:r>
              <a:rPr dirty="0" sz="2400" lang="en-US" smtClean="0">
                <a:latin typeface="Times New Roman" pitchFamily="18" charset="0"/>
                <a:cs typeface="Times New Roman" pitchFamily="18" charset="0"/>
              </a:rPr>
              <a:t>.</a:t>
            </a:r>
            <a:endParaRPr dirty="0" sz="2400" lang="en-US">
              <a:latin typeface="Times New Roman" pitchFamily="18" charset="0"/>
              <a:cs typeface="Times New Roman" pitchFamily="18" charset="0"/>
            </a:endParaRPr>
          </a:p>
        </p:txBody>
      </p:sp>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04" name="object 2"/>
          <p:cNvSpPr/>
          <p:nvPr/>
        </p:nvSpPr>
        <p:spPr>
          <a:xfrm>
            <a:off x="1056132" y="185928"/>
            <a:ext cx="7028688" cy="1487424"/>
          </a:xfrm>
          <a:prstGeom prst="rect"/>
          <a:blipFill>
            <a:blip xmlns:r="http://schemas.openxmlformats.org/officeDocument/2006/relationships" r:embed="rId1" cstate="print"/>
            <a:stretch>
              <a:fillRect/>
            </a:stretch>
          </a:blipFill>
        </p:spPr>
        <p:txBody>
          <a:bodyPr bIns="0" lIns="0" rIns="0" rtlCol="0" tIns="0" wrap="square"/>
          <a:p/>
        </p:txBody>
      </p:sp>
      <p:sp>
        <p:nvSpPr>
          <p:cNvPr id="1048605" name="object 3"/>
          <p:cNvSpPr txBox="1">
            <a:spLocks noGrp="1"/>
          </p:cNvSpPr>
          <p:nvPr>
            <p:ph type="title"/>
          </p:nvPr>
        </p:nvSpPr>
        <p:spPr>
          <a:xfrm>
            <a:off x="457200" y="452426"/>
            <a:ext cx="8153400" cy="690574"/>
          </a:xfrm>
          <a:prstGeom prst="rect"/>
        </p:spPr>
        <p:txBody>
          <a:bodyPr bIns="0" lIns="0" rIns="0" rtlCol="0" tIns="13335" vert="horz" wrap="square">
            <a:spAutoFit/>
          </a:bodyPr>
          <a:p>
            <a:pPr marL="12700">
              <a:lnSpc>
                <a:spcPct val="100000"/>
              </a:lnSpc>
              <a:spcBef>
                <a:spcPts val="105"/>
              </a:spcBef>
            </a:pPr>
            <a:r>
              <a:rPr b="0" dirty="0" sz="4400" lang="en-US" spc="-40" smtClean="0">
                <a:latin typeface="Calibri"/>
                <a:cs typeface="Calibri"/>
              </a:rPr>
              <a:t>         </a:t>
            </a:r>
            <a:r>
              <a:rPr b="0" sz="4400" spc="-40" smtClean="0">
                <a:solidFill>
                  <a:srgbClr val="FF0000"/>
                </a:solidFill>
                <a:latin typeface="Calibri"/>
                <a:cs typeface="Calibri"/>
              </a:rPr>
              <a:t>Types </a:t>
            </a:r>
            <a:r>
              <a:rPr b="0" dirty="0" sz="4400" spc="-5">
                <a:solidFill>
                  <a:srgbClr val="FF0000"/>
                </a:solidFill>
                <a:latin typeface="Calibri"/>
                <a:cs typeface="Calibri"/>
              </a:rPr>
              <a:t>of </a:t>
            </a:r>
            <a:r>
              <a:rPr b="0" dirty="0" sz="4400" spc="-10">
                <a:solidFill>
                  <a:srgbClr val="FF0000"/>
                </a:solidFill>
                <a:latin typeface="Calibri"/>
                <a:cs typeface="Calibri"/>
              </a:rPr>
              <a:t>energy</a:t>
            </a:r>
            <a:r>
              <a:rPr b="0" dirty="0" sz="4400" spc="-15">
                <a:solidFill>
                  <a:srgbClr val="FF0000"/>
                </a:solidFill>
                <a:latin typeface="Calibri"/>
                <a:cs typeface="Calibri"/>
              </a:rPr>
              <a:t> </a:t>
            </a:r>
            <a:r>
              <a:rPr b="0" dirty="0" sz="4400" spc="-10">
                <a:solidFill>
                  <a:srgbClr val="FF0000"/>
                </a:solidFill>
                <a:latin typeface="Calibri"/>
                <a:cs typeface="Calibri"/>
              </a:rPr>
              <a:t>consumed</a:t>
            </a:r>
            <a:endParaRPr sz="4400">
              <a:solidFill>
                <a:srgbClr val="FF0000"/>
              </a:solidFill>
              <a:latin typeface="Calibri"/>
              <a:cs typeface="Calibri"/>
            </a:endParaRPr>
          </a:p>
        </p:txBody>
      </p:sp>
      <p:sp>
        <p:nvSpPr>
          <p:cNvPr id="1048606" name="object 4"/>
          <p:cNvSpPr/>
          <p:nvPr/>
        </p:nvSpPr>
        <p:spPr>
          <a:xfrm>
            <a:off x="457200" y="1600200"/>
            <a:ext cx="8229600" cy="4526280"/>
          </a:xfrm>
          <a:custGeom>
            <a:avLst/>
            <a:ahLst/>
            <a:rect l="l" t="t" r="r" b="b"/>
            <a:pathLst>
              <a:path w="8229600" h="4526280">
                <a:moveTo>
                  <a:pt x="8229600" y="0"/>
                </a:moveTo>
                <a:lnTo>
                  <a:pt x="0" y="0"/>
                </a:lnTo>
                <a:lnTo>
                  <a:pt x="0" y="4526280"/>
                </a:lnTo>
                <a:lnTo>
                  <a:pt x="8229600" y="4526280"/>
                </a:lnTo>
                <a:lnTo>
                  <a:pt x="8229600" y="0"/>
                </a:lnTo>
                <a:close/>
              </a:path>
            </a:pathLst>
          </a:custGeom>
          <a:solidFill>
            <a:srgbClr val="000000"/>
          </a:solidFill>
        </p:spPr>
        <p:txBody>
          <a:bodyPr bIns="0" lIns="0" rIns="0" rtlCol="0" tIns="0" wrap="square"/>
          <a:p/>
        </p:txBody>
      </p:sp>
      <p:sp>
        <p:nvSpPr>
          <p:cNvPr id="1048607" name="object 5"/>
          <p:cNvSpPr/>
          <p:nvPr/>
        </p:nvSpPr>
        <p:spPr>
          <a:xfrm>
            <a:off x="1110996" y="2442972"/>
            <a:ext cx="6109715" cy="2907791"/>
          </a:xfrm>
          <a:prstGeom prst="rect"/>
          <a:blipFill>
            <a:blip xmlns:r="http://schemas.openxmlformats.org/officeDocument/2006/relationships" r:embed="rId2" cstate="print"/>
            <a:stretch>
              <a:fillRect/>
            </a:stretch>
          </a:blipFill>
        </p:spPr>
        <p:txBody>
          <a:bodyPr bIns="0" lIns="0" rIns="0" rtlCol="0" tIns="0" wrap="square"/>
          <a:p/>
        </p:txBody>
      </p:sp>
      <p:sp>
        <p:nvSpPr>
          <p:cNvPr id="1048608" name="object 6"/>
          <p:cNvSpPr/>
          <p:nvPr/>
        </p:nvSpPr>
        <p:spPr>
          <a:xfrm>
            <a:off x="3264408" y="2357627"/>
            <a:ext cx="276225" cy="307975"/>
          </a:xfrm>
          <a:custGeom>
            <a:avLst/>
            <a:ahLst/>
            <a:rect l="l" t="t" r="r" b="b"/>
            <a:pathLst>
              <a:path w="276225" h="307975">
                <a:moveTo>
                  <a:pt x="275843" y="307848"/>
                </a:moveTo>
                <a:lnTo>
                  <a:pt x="56387" y="0"/>
                </a:lnTo>
                <a:lnTo>
                  <a:pt x="0" y="0"/>
                </a:lnTo>
              </a:path>
            </a:pathLst>
          </a:custGeom>
          <a:ln w="9144">
            <a:solidFill>
              <a:srgbClr val="F8F8F8"/>
            </a:solidFill>
          </a:ln>
        </p:spPr>
        <p:txBody>
          <a:bodyPr bIns="0" lIns="0" rIns="0" rtlCol="0" tIns="0" wrap="square"/>
          <a:p/>
        </p:txBody>
      </p:sp>
      <p:sp>
        <p:nvSpPr>
          <p:cNvPr id="1048609" name="object 7"/>
          <p:cNvSpPr/>
          <p:nvPr/>
        </p:nvSpPr>
        <p:spPr>
          <a:xfrm>
            <a:off x="4113276" y="1972055"/>
            <a:ext cx="981710" cy="645160"/>
          </a:xfrm>
          <a:custGeom>
            <a:avLst/>
            <a:ahLst/>
            <a:rect l="l" t="t" r="r" b="b"/>
            <a:pathLst>
              <a:path w="981710" h="645160">
                <a:moveTo>
                  <a:pt x="0" y="644652"/>
                </a:moveTo>
                <a:lnTo>
                  <a:pt x="925068" y="0"/>
                </a:lnTo>
                <a:lnTo>
                  <a:pt x="981456" y="0"/>
                </a:lnTo>
              </a:path>
            </a:pathLst>
          </a:custGeom>
          <a:ln w="9144">
            <a:solidFill>
              <a:srgbClr val="F8F8F8"/>
            </a:solidFill>
          </a:ln>
        </p:spPr>
        <p:txBody>
          <a:bodyPr bIns="0" lIns="0" rIns="0" rtlCol="0" tIns="0" wrap="square"/>
          <a:p/>
        </p:txBody>
      </p:sp>
      <p:sp>
        <p:nvSpPr>
          <p:cNvPr id="1048610" name="object 8"/>
          <p:cNvSpPr txBox="1"/>
          <p:nvPr/>
        </p:nvSpPr>
        <p:spPr>
          <a:xfrm>
            <a:off x="4922011" y="3615944"/>
            <a:ext cx="1441450" cy="579120"/>
          </a:xfrm>
          <a:prstGeom prst="rect"/>
        </p:spPr>
        <p:txBody>
          <a:bodyPr bIns="0" lIns="0" rIns="0" rtlCol="0" tIns="7620" vert="horz" wrap="square">
            <a:spAutoFit/>
          </a:bodyPr>
          <a:p>
            <a:pPr indent="-510540" marL="522605" marR="5080">
              <a:lnSpc>
                <a:spcPct val="101699"/>
              </a:lnSpc>
              <a:spcBef>
                <a:spcPts val="60"/>
              </a:spcBef>
            </a:pPr>
            <a:r>
              <a:rPr dirty="0" sz="1800" spc="-5">
                <a:solidFill>
                  <a:srgbClr val="FFFFFF"/>
                </a:solidFill>
                <a:latin typeface="Calibri"/>
                <a:cs typeface="Calibri"/>
              </a:rPr>
              <a:t>Thermal</a:t>
            </a:r>
            <a:r>
              <a:rPr dirty="0" sz="1800" spc="-60">
                <a:solidFill>
                  <a:srgbClr val="FFFFFF"/>
                </a:solidFill>
                <a:latin typeface="Calibri"/>
                <a:cs typeface="Calibri"/>
              </a:rPr>
              <a:t> </a:t>
            </a:r>
            <a:r>
              <a:rPr dirty="0" sz="1800" spc="-10">
                <a:solidFill>
                  <a:srgbClr val="FFFFFF"/>
                </a:solidFill>
                <a:latin typeface="Calibri"/>
                <a:cs typeface="Calibri"/>
              </a:rPr>
              <a:t>power  </a:t>
            </a:r>
            <a:r>
              <a:rPr dirty="0" sz="1800" spc="-5">
                <a:solidFill>
                  <a:srgbClr val="FFFFFF"/>
                </a:solidFill>
                <a:latin typeface="Calibri"/>
                <a:cs typeface="Calibri"/>
              </a:rPr>
              <a:t>68%</a:t>
            </a:r>
            <a:endParaRPr sz="1800">
              <a:latin typeface="Calibri"/>
              <a:cs typeface="Calibri"/>
            </a:endParaRPr>
          </a:p>
        </p:txBody>
      </p:sp>
      <p:sp>
        <p:nvSpPr>
          <p:cNvPr id="1048611" name="object 9"/>
          <p:cNvSpPr txBox="1"/>
          <p:nvPr/>
        </p:nvSpPr>
        <p:spPr>
          <a:xfrm>
            <a:off x="1110488" y="2120265"/>
            <a:ext cx="2135505" cy="1226820"/>
          </a:xfrm>
          <a:prstGeom prst="rect"/>
        </p:spPr>
        <p:txBody>
          <a:bodyPr bIns="0" lIns="0" rIns="0" rtlCol="0" tIns="7620" vert="horz" wrap="square">
            <a:spAutoFit/>
          </a:bodyPr>
          <a:p>
            <a:pPr algn="ctr" marL="755650" marR="5080">
              <a:lnSpc>
                <a:spcPct val="101699"/>
              </a:lnSpc>
              <a:spcBef>
                <a:spcPts val="60"/>
              </a:spcBef>
            </a:pPr>
            <a:r>
              <a:rPr dirty="0" sz="1800" spc="-5">
                <a:solidFill>
                  <a:srgbClr val="FFFFFF"/>
                </a:solidFill>
                <a:latin typeface="Calibri"/>
                <a:cs typeface="Calibri"/>
              </a:rPr>
              <a:t>Nuclear</a:t>
            </a:r>
            <a:r>
              <a:rPr dirty="0" sz="1800" spc="-55">
                <a:solidFill>
                  <a:srgbClr val="FFFFFF"/>
                </a:solidFill>
                <a:latin typeface="Calibri"/>
                <a:cs typeface="Calibri"/>
              </a:rPr>
              <a:t> </a:t>
            </a:r>
            <a:r>
              <a:rPr dirty="0" sz="1800" spc="-10">
                <a:solidFill>
                  <a:srgbClr val="FFFFFF"/>
                </a:solidFill>
                <a:latin typeface="Calibri"/>
                <a:cs typeface="Calibri"/>
              </a:rPr>
              <a:t>power  </a:t>
            </a:r>
            <a:r>
              <a:rPr dirty="0" sz="1800" spc="-5">
                <a:solidFill>
                  <a:srgbClr val="FFFFFF"/>
                </a:solidFill>
                <a:latin typeface="Calibri"/>
                <a:cs typeface="Calibri"/>
              </a:rPr>
              <a:t>2%</a:t>
            </a:r>
            <a:endParaRPr sz="1800">
              <a:latin typeface="Calibri"/>
              <a:cs typeface="Calibri"/>
            </a:endParaRPr>
          </a:p>
          <a:p>
            <a:pPr algn="ctr" marR="855344">
              <a:lnSpc>
                <a:spcPct val="100000"/>
              </a:lnSpc>
              <a:spcBef>
                <a:spcPts val="745"/>
              </a:spcBef>
            </a:pPr>
            <a:r>
              <a:rPr dirty="0" sz="1800" spc="-15">
                <a:solidFill>
                  <a:srgbClr val="FFFFFF"/>
                </a:solidFill>
                <a:latin typeface="Calibri"/>
                <a:cs typeface="Calibri"/>
              </a:rPr>
              <a:t>Hydral</a:t>
            </a:r>
            <a:r>
              <a:rPr dirty="0" sz="1800" spc="-50">
                <a:solidFill>
                  <a:srgbClr val="FFFFFF"/>
                </a:solidFill>
                <a:latin typeface="Calibri"/>
                <a:cs typeface="Calibri"/>
              </a:rPr>
              <a:t> </a:t>
            </a:r>
            <a:r>
              <a:rPr dirty="0" sz="1800" spc="-10">
                <a:solidFill>
                  <a:srgbClr val="FFFFFF"/>
                </a:solidFill>
                <a:latin typeface="Calibri"/>
                <a:cs typeface="Calibri"/>
              </a:rPr>
              <a:t>power</a:t>
            </a:r>
            <a:endParaRPr sz="1800">
              <a:latin typeface="Calibri"/>
              <a:cs typeface="Calibri"/>
            </a:endParaRPr>
          </a:p>
          <a:p>
            <a:pPr algn="ctr" marR="853440">
              <a:lnSpc>
                <a:spcPct val="100000"/>
              </a:lnSpc>
              <a:spcBef>
                <a:spcPts val="35"/>
              </a:spcBef>
            </a:pPr>
            <a:r>
              <a:rPr dirty="0" sz="1800" spc="-5">
                <a:solidFill>
                  <a:srgbClr val="FFFFFF"/>
                </a:solidFill>
                <a:latin typeface="Calibri"/>
                <a:cs typeface="Calibri"/>
              </a:rPr>
              <a:t>25%</a:t>
            </a:r>
            <a:endParaRPr sz="1800">
              <a:latin typeface="Calibri"/>
              <a:cs typeface="Calibri"/>
            </a:endParaRPr>
          </a:p>
        </p:txBody>
      </p:sp>
      <p:sp>
        <p:nvSpPr>
          <p:cNvPr id="1048612" name="object 10"/>
          <p:cNvSpPr txBox="1"/>
          <p:nvPr/>
        </p:nvSpPr>
        <p:spPr>
          <a:xfrm>
            <a:off x="3225164" y="1701165"/>
            <a:ext cx="989330" cy="857885"/>
          </a:xfrm>
          <a:prstGeom prst="rect"/>
        </p:spPr>
        <p:txBody>
          <a:bodyPr bIns="0" lIns="0" rIns="0" rtlCol="0" tIns="7620" vert="horz" wrap="square">
            <a:spAutoFit/>
          </a:bodyPr>
          <a:p>
            <a:pPr indent="-311150" marL="323215" marR="5080">
              <a:lnSpc>
                <a:spcPct val="101699"/>
              </a:lnSpc>
              <a:spcBef>
                <a:spcPts val="60"/>
              </a:spcBef>
            </a:pPr>
            <a:r>
              <a:rPr dirty="0" sz="1800" spc="-5">
                <a:solidFill>
                  <a:srgbClr val="FFFFFF"/>
                </a:solidFill>
                <a:latin typeface="Calibri"/>
                <a:cs typeface="Calibri"/>
              </a:rPr>
              <a:t>Diesel</a:t>
            </a:r>
            <a:r>
              <a:rPr dirty="0" sz="1800" spc="-80">
                <a:solidFill>
                  <a:srgbClr val="FFFFFF"/>
                </a:solidFill>
                <a:latin typeface="Calibri"/>
                <a:cs typeface="Calibri"/>
              </a:rPr>
              <a:t> </a:t>
            </a:r>
            <a:r>
              <a:rPr dirty="0" sz="1800">
                <a:solidFill>
                  <a:srgbClr val="FFFFFF"/>
                </a:solidFill>
                <a:latin typeface="Calibri"/>
                <a:cs typeface="Calibri"/>
              </a:rPr>
              <a:t>and  Gas  </a:t>
            </a:r>
            <a:r>
              <a:rPr dirty="0" sz="1800" spc="-5">
                <a:solidFill>
                  <a:srgbClr val="FFFFFF"/>
                </a:solidFill>
                <a:latin typeface="Calibri"/>
                <a:cs typeface="Calibri"/>
              </a:rPr>
              <a:t>4%</a:t>
            </a:r>
            <a:endParaRPr sz="1800">
              <a:latin typeface="Calibri"/>
              <a:cs typeface="Calibri"/>
            </a:endParaRPr>
          </a:p>
        </p:txBody>
      </p:sp>
      <p:sp>
        <p:nvSpPr>
          <p:cNvPr id="1048613" name="object 11"/>
          <p:cNvSpPr txBox="1"/>
          <p:nvPr/>
        </p:nvSpPr>
        <p:spPr>
          <a:xfrm>
            <a:off x="5101590" y="1731645"/>
            <a:ext cx="566420" cy="579120"/>
          </a:xfrm>
          <a:prstGeom prst="rect"/>
        </p:spPr>
        <p:txBody>
          <a:bodyPr bIns="0" lIns="0" rIns="0" rtlCol="0" tIns="7620" vert="horz" wrap="square">
            <a:spAutoFit/>
          </a:bodyPr>
          <a:p>
            <a:pPr indent="-131445" marL="143510" marR="5080">
              <a:lnSpc>
                <a:spcPct val="101699"/>
              </a:lnSpc>
              <a:spcBef>
                <a:spcPts val="60"/>
              </a:spcBef>
            </a:pPr>
            <a:r>
              <a:rPr dirty="0" sz="1800" spc="-5">
                <a:solidFill>
                  <a:srgbClr val="FFFFFF"/>
                </a:solidFill>
                <a:latin typeface="Calibri"/>
                <a:cs typeface="Calibri"/>
              </a:rPr>
              <a:t>O</a:t>
            </a:r>
            <a:r>
              <a:rPr dirty="0" sz="1800" spc="-10">
                <a:solidFill>
                  <a:srgbClr val="FFFFFF"/>
                </a:solidFill>
                <a:latin typeface="Calibri"/>
                <a:cs typeface="Calibri"/>
              </a:rPr>
              <a:t>t</a:t>
            </a:r>
            <a:r>
              <a:rPr dirty="0" sz="1800" spc="-5">
                <a:solidFill>
                  <a:srgbClr val="FFFFFF"/>
                </a:solidFill>
                <a:latin typeface="Calibri"/>
                <a:cs typeface="Calibri"/>
              </a:rPr>
              <a:t>h</a:t>
            </a:r>
            <a:r>
              <a:rPr dirty="0" sz="1800">
                <a:solidFill>
                  <a:srgbClr val="FFFFFF"/>
                </a:solidFill>
                <a:latin typeface="Calibri"/>
                <a:cs typeface="Calibri"/>
              </a:rPr>
              <a:t>er  </a:t>
            </a:r>
            <a:r>
              <a:rPr dirty="0" sz="1800" spc="-5">
                <a:solidFill>
                  <a:srgbClr val="FFFFFF"/>
                </a:solidFill>
                <a:latin typeface="Calibri"/>
                <a:cs typeface="Calibri"/>
              </a:rPr>
              <a:t>1%</a:t>
            </a:r>
            <a:endParaRPr sz="1800">
              <a:latin typeface="Calibri"/>
              <a:cs typeface="Calibri"/>
            </a:endParaRPr>
          </a:p>
        </p:txBody>
      </p:sp>
    </p:spTree>
  </p:cSld>
  <p:clrMapOvr>
    <a:masterClrMapping/>
  </p:clrMapOvr>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14" name="object 2"/>
          <p:cNvSpPr/>
          <p:nvPr/>
        </p:nvSpPr>
        <p:spPr>
          <a:xfrm>
            <a:off x="2249423" y="185928"/>
            <a:ext cx="4535424" cy="1487424"/>
          </a:xfrm>
          <a:prstGeom prst="rect"/>
          <a:blipFill>
            <a:blip xmlns:r="http://schemas.openxmlformats.org/officeDocument/2006/relationships" r:embed="rId1" cstate="print"/>
            <a:stretch>
              <a:fillRect/>
            </a:stretch>
          </a:blipFill>
        </p:spPr>
        <p:txBody>
          <a:bodyPr bIns="0" lIns="0" rIns="0" rtlCol="0" tIns="0" wrap="square"/>
          <a:p/>
        </p:txBody>
      </p:sp>
      <p:sp>
        <p:nvSpPr>
          <p:cNvPr id="1048615" name="object 3"/>
          <p:cNvSpPr txBox="1">
            <a:spLocks noGrp="1"/>
          </p:cNvSpPr>
          <p:nvPr>
            <p:ph type="title"/>
          </p:nvPr>
        </p:nvSpPr>
        <p:spPr>
          <a:xfrm>
            <a:off x="685800" y="452426"/>
            <a:ext cx="7086600" cy="690574"/>
          </a:xfrm>
          <a:prstGeom prst="rect"/>
        </p:spPr>
        <p:txBody>
          <a:bodyPr bIns="0" lIns="0" rIns="0" rtlCol="0" tIns="13335" vert="horz" wrap="square">
            <a:spAutoFit/>
          </a:bodyPr>
          <a:p>
            <a:pPr marL="12700">
              <a:lnSpc>
                <a:spcPct val="100000"/>
              </a:lnSpc>
              <a:spcBef>
                <a:spcPts val="105"/>
              </a:spcBef>
            </a:pPr>
            <a:r>
              <a:rPr b="0" dirty="0" sz="4400" lang="en-US" spc="-10" smtClean="0">
                <a:latin typeface="Calibri"/>
                <a:cs typeface="Calibri"/>
              </a:rPr>
              <a:t>                 </a:t>
            </a:r>
            <a:r>
              <a:rPr b="0" sz="4400" spc="-10" smtClean="0">
                <a:solidFill>
                  <a:srgbClr val="FF0000"/>
                </a:solidFill>
                <a:latin typeface="Calibri"/>
                <a:cs typeface="Calibri"/>
              </a:rPr>
              <a:t>Energy</a:t>
            </a:r>
            <a:r>
              <a:rPr b="0" sz="4400" spc="-80" smtClean="0">
                <a:solidFill>
                  <a:srgbClr val="FF0000"/>
                </a:solidFill>
                <a:latin typeface="Calibri"/>
                <a:cs typeface="Calibri"/>
              </a:rPr>
              <a:t> </a:t>
            </a:r>
            <a:r>
              <a:rPr b="0" dirty="0" sz="4400">
                <a:solidFill>
                  <a:srgbClr val="FF0000"/>
                </a:solidFill>
                <a:latin typeface="Calibri"/>
                <a:cs typeface="Calibri"/>
              </a:rPr>
              <a:t>demand</a:t>
            </a:r>
            <a:endParaRPr sz="4400">
              <a:solidFill>
                <a:srgbClr val="FF0000"/>
              </a:solidFill>
              <a:latin typeface="Calibri"/>
              <a:cs typeface="Calibri"/>
            </a:endParaRPr>
          </a:p>
        </p:txBody>
      </p:sp>
      <p:sp>
        <p:nvSpPr>
          <p:cNvPr id="1048616" name="object 5"/>
          <p:cNvSpPr txBox="1"/>
          <p:nvPr/>
        </p:nvSpPr>
        <p:spPr>
          <a:xfrm>
            <a:off x="152400" y="1524000"/>
            <a:ext cx="8991600" cy="1839606"/>
          </a:xfrm>
          <a:prstGeom prst="rect"/>
          <a:solidFill>
            <a:schemeClr val="accent1">
              <a:lumMod val="20000"/>
              <a:lumOff val="80000"/>
            </a:schemeClr>
          </a:solidFill>
        </p:spPr>
        <p:txBody>
          <a:bodyPr bIns="0" lIns="0" rIns="0" rtlCol="0" tIns="13335" vert="horz" wrap="square">
            <a:spAutoFit/>
          </a:bodyPr>
          <a:p>
            <a:pPr indent="-342900" marL="355600" marR="5080">
              <a:lnSpc>
                <a:spcPct val="100000"/>
              </a:lnSpc>
              <a:spcBef>
                <a:spcPts val="105"/>
              </a:spcBef>
              <a:buFont typeface="Arial"/>
              <a:buChar char="•"/>
              <a:tabLst>
                <a:tab algn="l" pos="354965"/>
                <a:tab algn="l" pos="355600"/>
              </a:tabLst>
            </a:pPr>
            <a:r>
              <a:rPr sz="2800" smtClean="0">
                <a:latin typeface="Calibri"/>
                <a:cs typeface="Calibri"/>
              </a:rPr>
              <a:t>Indian </a:t>
            </a:r>
            <a:r>
              <a:rPr dirty="0" sz="2800" spc="-5">
                <a:latin typeface="Calibri"/>
                <a:cs typeface="Calibri"/>
              </a:rPr>
              <a:t>population </a:t>
            </a:r>
            <a:r>
              <a:rPr dirty="0" sz="2800">
                <a:latin typeface="Calibri"/>
                <a:cs typeface="Calibri"/>
              </a:rPr>
              <a:t>is </a:t>
            </a:r>
            <a:r>
              <a:rPr dirty="0" sz="2800" spc="-10">
                <a:latin typeface="Calibri"/>
                <a:cs typeface="Calibri"/>
              </a:rPr>
              <a:t>still  heavily </a:t>
            </a:r>
            <a:r>
              <a:rPr dirty="0" sz="2800" spc="-5">
                <a:latin typeface="Calibri"/>
                <a:cs typeface="Calibri"/>
              </a:rPr>
              <a:t>depend on traditional fuel such  </a:t>
            </a:r>
            <a:r>
              <a:rPr dirty="0" sz="2800">
                <a:latin typeface="Calibri"/>
                <a:cs typeface="Calibri"/>
              </a:rPr>
              <a:t>as </a:t>
            </a:r>
            <a:r>
              <a:rPr dirty="0" sz="2800" spc="-10">
                <a:latin typeface="Calibri"/>
                <a:cs typeface="Calibri"/>
              </a:rPr>
              <a:t>firewood, </a:t>
            </a:r>
            <a:r>
              <a:rPr dirty="0" sz="2800">
                <a:latin typeface="Calibri"/>
                <a:cs typeface="Calibri"/>
              </a:rPr>
              <a:t>animal </a:t>
            </a:r>
            <a:r>
              <a:rPr dirty="0" sz="2800" spc="-20">
                <a:latin typeface="Calibri"/>
                <a:cs typeface="Calibri"/>
              </a:rPr>
              <a:t>waste </a:t>
            </a:r>
            <a:r>
              <a:rPr dirty="0" sz="2800">
                <a:latin typeface="Calibri"/>
                <a:cs typeface="Calibri"/>
              </a:rPr>
              <a:t>and  </a:t>
            </a:r>
            <a:r>
              <a:rPr dirty="0" sz="2800" spc="-10">
                <a:latin typeface="Calibri"/>
                <a:cs typeface="Calibri"/>
              </a:rPr>
              <a:t>agricultural</a:t>
            </a:r>
            <a:r>
              <a:rPr dirty="0" sz="2800" spc="10">
                <a:latin typeface="Calibri"/>
                <a:cs typeface="Calibri"/>
              </a:rPr>
              <a:t> </a:t>
            </a:r>
            <a:r>
              <a:rPr dirty="0" sz="2800" spc="-5">
                <a:latin typeface="Calibri"/>
                <a:cs typeface="Calibri"/>
              </a:rPr>
              <a:t>residue.</a:t>
            </a:r>
            <a:endParaRPr sz="2800">
              <a:latin typeface="Calibri"/>
              <a:cs typeface="Calibri"/>
            </a:endParaRPr>
          </a:p>
          <a:p>
            <a:pPr indent="-342900" marL="355600" marR="19685">
              <a:lnSpc>
                <a:spcPct val="100000"/>
              </a:lnSpc>
              <a:spcBef>
                <a:spcPts val="775"/>
              </a:spcBef>
              <a:buFont typeface="Arial"/>
              <a:buChar char="•"/>
              <a:tabLst>
                <a:tab algn="l" pos="354965"/>
                <a:tab algn="l" pos="355600"/>
              </a:tabLst>
            </a:pPr>
            <a:r>
              <a:rPr dirty="0" sz="2800">
                <a:latin typeface="Calibri"/>
                <a:cs typeface="Calibri"/>
              </a:rPr>
              <a:t>But the </a:t>
            </a:r>
            <a:r>
              <a:rPr dirty="0" sz="2800" spc="-10">
                <a:latin typeface="Calibri"/>
                <a:cs typeface="Calibri"/>
              </a:rPr>
              <a:t>share </a:t>
            </a:r>
            <a:r>
              <a:rPr dirty="0" sz="2800" spc="-5">
                <a:latin typeface="Calibri"/>
                <a:cs typeface="Calibri"/>
              </a:rPr>
              <a:t>of </a:t>
            </a:r>
            <a:r>
              <a:rPr dirty="0" sz="2800" spc="-10">
                <a:latin typeface="Calibri"/>
                <a:cs typeface="Calibri"/>
              </a:rPr>
              <a:t>commercial energy </a:t>
            </a:r>
            <a:r>
              <a:rPr dirty="0" sz="2800" spc="-5">
                <a:latin typeface="Calibri"/>
                <a:cs typeface="Calibri"/>
              </a:rPr>
              <a:t>on  </a:t>
            </a:r>
            <a:r>
              <a:rPr dirty="0" sz="2800">
                <a:latin typeface="Calibri"/>
                <a:cs typeface="Calibri"/>
              </a:rPr>
              <a:t>the </a:t>
            </a:r>
            <a:r>
              <a:rPr dirty="0" sz="2800" spc="-15">
                <a:latin typeface="Calibri"/>
                <a:cs typeface="Calibri"/>
              </a:rPr>
              <a:t>total </a:t>
            </a:r>
            <a:r>
              <a:rPr dirty="0" sz="2800" spc="-5">
                <a:latin typeface="Calibri"/>
                <a:cs typeface="Calibri"/>
              </a:rPr>
              <a:t>energy demand has </a:t>
            </a:r>
            <a:r>
              <a:rPr dirty="0" sz="2800">
                <a:latin typeface="Calibri"/>
                <a:cs typeface="Calibri"/>
              </a:rPr>
              <a:t>been  </a:t>
            </a:r>
            <a:r>
              <a:rPr dirty="0" sz="2800" spc="-5">
                <a:latin typeface="Calibri"/>
                <a:cs typeface="Calibri"/>
              </a:rPr>
              <a:t>increasing</a:t>
            </a:r>
            <a:r>
              <a:rPr dirty="0" sz="2800" spc="10">
                <a:latin typeface="Calibri"/>
                <a:cs typeface="Calibri"/>
              </a:rPr>
              <a:t> </a:t>
            </a:r>
            <a:r>
              <a:rPr dirty="0" sz="2800" spc="-45">
                <a:latin typeface="Calibri"/>
                <a:cs typeface="Calibri"/>
              </a:rPr>
              <a:t>vastly.</a:t>
            </a:r>
            <a:endParaRPr sz="2800">
              <a:latin typeface="Calibri"/>
              <a:cs typeface="Calibri"/>
            </a:endParaRPr>
          </a:p>
        </p:txBody>
      </p:sp>
      <p:graphicFrame>
        <p:nvGraphicFramePr>
          <p:cNvPr id="4194304" name="object 9"/>
          <p:cNvGraphicFramePr>
            <a:graphicFrameLocks noGrp="1"/>
          </p:cNvGraphicFramePr>
          <p:nvPr/>
        </p:nvGraphicFramePr>
        <p:xfrm>
          <a:off x="457200" y="4114800"/>
          <a:ext cx="8229599" cy="2456811"/>
        </p:xfrm>
        <a:graphic>
          <a:graphicData uri="http://schemas.openxmlformats.org/drawingml/2006/table">
            <a:tbl>
              <a:tblPr firstRow="1" bandRow="1">
                <a:tableStyleId>{2D5ABB26-0587-4C30-8999-92F81FD0307C}</a:tableStyleId>
              </a:tblPr>
              <a:tblGrid>
                <a:gridCol w="1645920"/>
                <a:gridCol w="1645920"/>
                <a:gridCol w="1645919"/>
                <a:gridCol w="1645920"/>
                <a:gridCol w="1645920"/>
              </a:tblGrid>
              <a:tr h="471424">
                <a:tc>
                  <a:txBody>
                    <a:bodyPr/>
                    <a:p>
                      <a:pPr marL="91440">
                        <a:lnSpc>
                          <a:spcPct val="100000"/>
                        </a:lnSpc>
                        <a:spcBef>
                          <a:spcPts val="240"/>
                        </a:spcBef>
                      </a:pPr>
                      <a:r>
                        <a:rPr b="1" dirty="0" sz="1800" spc="-5">
                          <a:solidFill>
                            <a:srgbClr val="FFFFFF"/>
                          </a:solidFill>
                          <a:latin typeface="Calibri"/>
                          <a:cs typeface="Calibri"/>
                        </a:rPr>
                        <a:t>Sector</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p>
                      <a:pPr marL="91440">
                        <a:lnSpc>
                          <a:spcPct val="100000"/>
                        </a:lnSpc>
                        <a:spcBef>
                          <a:spcPts val="240"/>
                        </a:spcBef>
                      </a:pPr>
                      <a:r>
                        <a:rPr b="1" dirty="0" sz="1800" spc="-15">
                          <a:solidFill>
                            <a:srgbClr val="FFFFFF"/>
                          </a:solidFill>
                          <a:latin typeface="Calibri"/>
                          <a:cs typeface="Calibri"/>
                        </a:rPr>
                        <a:t>Percentage</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p>
                      <a:pPr marL="92075">
                        <a:lnSpc>
                          <a:spcPct val="100000"/>
                        </a:lnSpc>
                        <a:spcBef>
                          <a:spcPts val="240"/>
                        </a:spcBef>
                      </a:pPr>
                      <a:r>
                        <a:rPr b="1" dirty="0" sz="1800" spc="-5">
                          <a:solidFill>
                            <a:srgbClr val="FFFFFF"/>
                          </a:solidFill>
                          <a:latin typeface="Calibri"/>
                          <a:cs typeface="Calibri"/>
                        </a:rPr>
                        <a:t>Coal</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p>
                      <a:pPr marL="92075">
                        <a:lnSpc>
                          <a:spcPct val="100000"/>
                        </a:lnSpc>
                        <a:spcBef>
                          <a:spcPts val="240"/>
                        </a:spcBef>
                      </a:pPr>
                      <a:r>
                        <a:rPr b="1" dirty="0" sz="1800" spc="-10">
                          <a:solidFill>
                            <a:srgbClr val="FFFFFF"/>
                          </a:solidFill>
                          <a:latin typeface="Calibri"/>
                          <a:cs typeface="Calibri"/>
                        </a:rPr>
                        <a:t>Oil/Natural</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p>
                      <a:pPr marL="92710">
                        <a:lnSpc>
                          <a:spcPct val="100000"/>
                        </a:lnSpc>
                        <a:spcBef>
                          <a:spcPts val="240"/>
                        </a:spcBef>
                      </a:pPr>
                      <a:r>
                        <a:rPr b="1" dirty="0" sz="1800" spc="-5">
                          <a:solidFill>
                            <a:srgbClr val="FFFFFF"/>
                          </a:solidFill>
                          <a:latin typeface="Calibri"/>
                          <a:cs typeface="Calibri"/>
                        </a:rPr>
                        <a:t>Electricity</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r>
              <a:tr h="370839">
                <a:tc>
                  <a:txBody>
                    <a:bodyPr/>
                    <a:p>
                      <a:pPr marL="91440">
                        <a:lnSpc>
                          <a:spcPct val="100000"/>
                        </a:lnSpc>
                        <a:spcBef>
                          <a:spcPts val="240"/>
                        </a:spcBef>
                      </a:pPr>
                      <a:r>
                        <a:rPr dirty="0" sz="1800" spc="-5">
                          <a:latin typeface="Calibri"/>
                          <a:cs typeface="Calibri"/>
                        </a:rPr>
                        <a:t>Industry</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p>
                      <a:pPr marL="91440">
                        <a:lnSpc>
                          <a:spcPct val="100000"/>
                        </a:lnSpc>
                        <a:spcBef>
                          <a:spcPts val="240"/>
                        </a:spcBef>
                      </a:pPr>
                      <a:r>
                        <a:rPr dirty="0" sz="1800">
                          <a:latin typeface="Calibri"/>
                          <a:cs typeface="Calibri"/>
                        </a:rPr>
                        <a:t>51.00</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p>
                      <a:pPr marL="92075">
                        <a:lnSpc>
                          <a:spcPct val="100000"/>
                        </a:lnSpc>
                        <a:spcBef>
                          <a:spcPts val="240"/>
                        </a:spcBef>
                      </a:pPr>
                      <a:r>
                        <a:rPr dirty="0" sz="1800">
                          <a:latin typeface="Calibri"/>
                          <a:cs typeface="Calibri"/>
                        </a:rPr>
                        <a:t>69.96</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p>
                      <a:pPr marL="92075">
                        <a:lnSpc>
                          <a:spcPct val="100000"/>
                        </a:lnSpc>
                        <a:spcBef>
                          <a:spcPts val="240"/>
                        </a:spcBef>
                      </a:pPr>
                      <a:r>
                        <a:rPr dirty="0" sz="1800">
                          <a:latin typeface="Calibri"/>
                          <a:cs typeface="Calibri"/>
                        </a:rPr>
                        <a:t>13.10</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p>
                      <a:pPr marL="92710">
                        <a:lnSpc>
                          <a:spcPct val="100000"/>
                        </a:lnSpc>
                        <a:spcBef>
                          <a:spcPts val="240"/>
                        </a:spcBef>
                      </a:pPr>
                      <a:r>
                        <a:rPr dirty="0" sz="1800">
                          <a:latin typeface="Calibri"/>
                          <a:cs typeface="Calibri"/>
                        </a:rPr>
                        <a:t>17.30</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r>
              <a:tr h="370839">
                <a:tc>
                  <a:txBody>
                    <a:bodyPr/>
                    <a:p>
                      <a:pPr marL="91440">
                        <a:lnSpc>
                          <a:spcPct val="100000"/>
                        </a:lnSpc>
                        <a:spcBef>
                          <a:spcPts val="244"/>
                        </a:spcBef>
                      </a:pPr>
                      <a:r>
                        <a:rPr dirty="0" sz="1800" spc="-20">
                          <a:latin typeface="Calibri"/>
                          <a:cs typeface="Calibri"/>
                        </a:rPr>
                        <a:t>Transport</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p>
                      <a:pPr marL="91440">
                        <a:lnSpc>
                          <a:spcPct val="100000"/>
                        </a:lnSpc>
                        <a:spcBef>
                          <a:spcPts val="244"/>
                        </a:spcBef>
                      </a:pPr>
                      <a:r>
                        <a:rPr dirty="0" sz="1800">
                          <a:latin typeface="Calibri"/>
                          <a:cs typeface="Calibri"/>
                        </a:rPr>
                        <a:t>23.30</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p>
                      <a:pPr marL="92075">
                        <a:lnSpc>
                          <a:spcPct val="100000"/>
                        </a:lnSpc>
                        <a:spcBef>
                          <a:spcPts val="244"/>
                        </a:spcBef>
                      </a:pPr>
                      <a:r>
                        <a:rPr dirty="0" sz="1800">
                          <a:latin typeface="Calibri"/>
                          <a:cs typeface="Calibri"/>
                        </a:rPr>
                        <a:t>9.60</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p>
                      <a:pPr marL="92075">
                        <a:lnSpc>
                          <a:spcPct val="100000"/>
                        </a:lnSpc>
                        <a:spcBef>
                          <a:spcPts val="244"/>
                        </a:spcBef>
                      </a:pPr>
                      <a:r>
                        <a:rPr dirty="0" sz="1800">
                          <a:latin typeface="Calibri"/>
                          <a:cs typeface="Calibri"/>
                        </a:rPr>
                        <a:t>88.90</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p>
                      <a:pPr marL="92710">
                        <a:lnSpc>
                          <a:spcPct val="100000"/>
                        </a:lnSpc>
                        <a:spcBef>
                          <a:spcPts val="244"/>
                        </a:spcBef>
                      </a:pPr>
                      <a:r>
                        <a:rPr dirty="0" sz="1800">
                          <a:latin typeface="Calibri"/>
                          <a:cs typeface="Calibri"/>
                        </a:rPr>
                        <a:t>1.50</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370840">
                <a:tc>
                  <a:txBody>
                    <a:bodyPr/>
                    <a:p>
                      <a:pPr marL="91440">
                        <a:lnSpc>
                          <a:spcPct val="100000"/>
                        </a:lnSpc>
                        <a:spcBef>
                          <a:spcPts val="245"/>
                        </a:spcBef>
                      </a:pPr>
                      <a:r>
                        <a:rPr dirty="0" sz="1800" spc="-5">
                          <a:latin typeface="Calibri"/>
                          <a:cs typeface="Calibri"/>
                        </a:rPr>
                        <a:t>Household</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p>
                      <a:pPr marL="91440">
                        <a:lnSpc>
                          <a:spcPct val="100000"/>
                        </a:lnSpc>
                        <a:spcBef>
                          <a:spcPts val="245"/>
                        </a:spcBef>
                      </a:pPr>
                      <a:r>
                        <a:rPr dirty="0" sz="1800">
                          <a:latin typeface="Calibri"/>
                          <a:cs typeface="Calibri"/>
                        </a:rPr>
                        <a:t>13.80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p>
                      <a:pPr marL="92075">
                        <a:lnSpc>
                          <a:spcPct val="100000"/>
                        </a:lnSpc>
                        <a:spcBef>
                          <a:spcPts val="245"/>
                        </a:spcBef>
                      </a:pPr>
                      <a:r>
                        <a:rPr dirty="0" sz="1800">
                          <a:latin typeface="Calibri"/>
                          <a:cs typeface="Calibri"/>
                        </a:rPr>
                        <a:t>3.90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p>
                      <a:pPr marL="92075">
                        <a:lnSpc>
                          <a:spcPct val="100000"/>
                        </a:lnSpc>
                        <a:spcBef>
                          <a:spcPts val="245"/>
                        </a:spcBef>
                      </a:pPr>
                      <a:r>
                        <a:rPr dirty="0" sz="1800">
                          <a:latin typeface="Calibri"/>
                          <a:cs typeface="Calibri"/>
                        </a:rPr>
                        <a:t>77.10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p>
                      <a:pPr marL="92710">
                        <a:lnSpc>
                          <a:spcPct val="100000"/>
                        </a:lnSpc>
                        <a:spcBef>
                          <a:spcPts val="245"/>
                        </a:spcBef>
                      </a:pPr>
                      <a:r>
                        <a:rPr dirty="0" sz="1800">
                          <a:latin typeface="Calibri"/>
                          <a:cs typeface="Calibri"/>
                        </a:rPr>
                        <a:t>19.00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r h="502030">
                <a:tc>
                  <a:txBody>
                    <a:bodyPr/>
                    <a:p>
                      <a:pPr marL="91440">
                        <a:lnSpc>
                          <a:spcPct val="100000"/>
                        </a:lnSpc>
                        <a:spcBef>
                          <a:spcPts val="245"/>
                        </a:spcBef>
                      </a:pPr>
                      <a:r>
                        <a:rPr dirty="0" sz="1800" spc="-10">
                          <a:latin typeface="Calibri"/>
                          <a:cs typeface="Calibri"/>
                        </a:rPr>
                        <a:t>Agriculture</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p>
                      <a:pPr marL="91440">
                        <a:lnSpc>
                          <a:spcPct val="100000"/>
                        </a:lnSpc>
                        <a:spcBef>
                          <a:spcPts val="245"/>
                        </a:spcBef>
                      </a:pPr>
                      <a:r>
                        <a:rPr dirty="0" sz="1800">
                          <a:latin typeface="Calibri"/>
                          <a:cs typeface="Calibri"/>
                        </a:rPr>
                        <a:t>9.60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p>
                      <a:pPr marL="248920">
                        <a:lnSpc>
                          <a:spcPct val="100000"/>
                        </a:lnSpc>
                        <a:spcBef>
                          <a:spcPts val="245"/>
                        </a:spcBef>
                      </a:pPr>
                      <a:r>
                        <a:rPr dirty="0" sz="1800">
                          <a:latin typeface="Calibri"/>
                          <a:cs typeface="Calibri"/>
                        </a:rPr>
                        <a:t>-</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p>
                      <a:pPr marL="92075">
                        <a:lnSpc>
                          <a:spcPct val="100000"/>
                        </a:lnSpc>
                        <a:spcBef>
                          <a:spcPts val="245"/>
                        </a:spcBef>
                      </a:pPr>
                      <a:r>
                        <a:rPr dirty="0" sz="1800">
                          <a:latin typeface="Calibri"/>
                          <a:cs typeface="Calibri"/>
                        </a:rPr>
                        <a:t>57.10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p>
                      <a:pPr marL="92710">
                        <a:lnSpc>
                          <a:spcPct val="100000"/>
                        </a:lnSpc>
                        <a:spcBef>
                          <a:spcPts val="245"/>
                        </a:spcBef>
                      </a:pPr>
                      <a:r>
                        <a:rPr dirty="0" sz="1800">
                          <a:latin typeface="Calibri"/>
                          <a:cs typeface="Calibri"/>
                        </a:rPr>
                        <a:t>42.90</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370839">
                <a:tc>
                  <a:txBody>
                    <a:bodyPr/>
                    <a:p>
                      <a:pPr marL="91440">
                        <a:lnSpc>
                          <a:spcPct val="100000"/>
                        </a:lnSpc>
                        <a:spcBef>
                          <a:spcPts val="244"/>
                        </a:spcBef>
                      </a:pPr>
                      <a:r>
                        <a:rPr dirty="0" sz="1800" spc="-10">
                          <a:latin typeface="Calibri"/>
                          <a:cs typeface="Calibri"/>
                        </a:rPr>
                        <a:t>Others</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p>
                      <a:pPr marL="91440">
                        <a:lnSpc>
                          <a:spcPct val="100000"/>
                        </a:lnSpc>
                        <a:spcBef>
                          <a:spcPts val="244"/>
                        </a:spcBef>
                      </a:pPr>
                      <a:r>
                        <a:rPr dirty="0" sz="1800">
                          <a:latin typeface="Calibri"/>
                          <a:cs typeface="Calibri"/>
                        </a:rPr>
                        <a:t>2.30</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p>
                      <a:pPr marL="248920">
                        <a:lnSpc>
                          <a:spcPct val="100000"/>
                        </a:lnSpc>
                        <a:spcBef>
                          <a:spcPts val="244"/>
                        </a:spcBef>
                      </a:pPr>
                      <a:r>
                        <a:rPr dirty="0" sz="1800">
                          <a:latin typeface="Calibri"/>
                          <a:cs typeface="Calibri"/>
                        </a:rPr>
                        <a:t>-</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p>
                      <a:pPr marL="92075">
                        <a:lnSpc>
                          <a:spcPct val="100000"/>
                        </a:lnSpc>
                        <a:spcBef>
                          <a:spcPts val="244"/>
                        </a:spcBef>
                      </a:pPr>
                      <a:r>
                        <a:rPr dirty="0" sz="1800">
                          <a:latin typeface="Calibri"/>
                          <a:cs typeface="Calibri"/>
                        </a:rPr>
                        <a:t>29.20</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p>
                      <a:pPr marL="92710">
                        <a:lnSpc>
                          <a:spcPct val="100000"/>
                        </a:lnSpc>
                        <a:spcBef>
                          <a:spcPts val="244"/>
                        </a:spcBef>
                      </a:pPr>
                      <a:r>
                        <a:rPr dirty="0" sz="1800">
                          <a:latin typeface="Calibri"/>
                          <a:cs typeface="Calibri"/>
                        </a:rPr>
                        <a:t>70.80</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bl>
          </a:graphicData>
        </a:graphic>
      </p:graphicFrame>
      <p:sp>
        <p:nvSpPr>
          <p:cNvPr id="1048617" name="Rectangle 6"/>
          <p:cNvSpPr/>
          <p:nvPr/>
        </p:nvSpPr>
        <p:spPr>
          <a:xfrm>
            <a:off x="1981200" y="3581400"/>
            <a:ext cx="4129977" cy="369332"/>
          </a:xfrm>
          <a:prstGeom prst="rect"/>
        </p:spPr>
        <p:txBody>
          <a:bodyPr wrap="none">
            <a:spAutoFit/>
          </a:bodyPr>
          <a:p>
            <a:r>
              <a:rPr dirty="0" lang="en-US" spc="-15" smtClean="0">
                <a:latin typeface="Calibri"/>
                <a:cs typeface="Calibri"/>
              </a:rPr>
              <a:t>Energy </a:t>
            </a:r>
            <a:r>
              <a:rPr dirty="0" lang="en-US" spc="-10" smtClean="0">
                <a:latin typeface="Calibri"/>
                <a:cs typeface="Calibri"/>
              </a:rPr>
              <a:t>consumption  </a:t>
            </a:r>
            <a:r>
              <a:rPr dirty="0" lang="en-US" spc="-5" smtClean="0">
                <a:latin typeface="Calibri"/>
                <a:cs typeface="Calibri"/>
              </a:rPr>
              <a:t>(In India,</a:t>
            </a:r>
            <a:r>
              <a:rPr dirty="0" lang="en-US" spc="-15" smtClean="0">
                <a:latin typeface="Calibri"/>
                <a:cs typeface="Calibri"/>
              </a:rPr>
              <a:t> </a:t>
            </a:r>
            <a:r>
              <a:rPr dirty="0" lang="en-US" smtClean="0">
                <a:latin typeface="Calibri"/>
                <a:cs typeface="Calibri"/>
              </a:rPr>
              <a:t>1990-1991)</a:t>
            </a:r>
            <a:endParaRPr dirty="0" lang="en-US"/>
          </a:p>
        </p:txBody>
      </p:sp>
    </p:spTree>
  </p:cSld>
  <p:clrMapOvr>
    <a:masterClrMapping/>
  </p:clrMapOvr>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22" name="object 2"/>
          <p:cNvSpPr txBox="1">
            <a:spLocks noGrp="1"/>
          </p:cNvSpPr>
          <p:nvPr>
            <p:ph type="title"/>
          </p:nvPr>
        </p:nvSpPr>
        <p:spPr>
          <a:xfrm>
            <a:off x="609601" y="152400"/>
            <a:ext cx="7620000" cy="690574"/>
          </a:xfrm>
          <a:prstGeom prst="rect"/>
        </p:spPr>
        <p:txBody>
          <a:bodyPr bIns="0" lIns="0" rIns="0" rtlCol="0" tIns="13335" vert="horz" wrap="square">
            <a:spAutoFit/>
          </a:bodyPr>
          <a:p>
            <a:pPr algn="ctr" marL="12700">
              <a:lnSpc>
                <a:spcPct val="100000"/>
              </a:lnSpc>
              <a:spcBef>
                <a:spcPts val="105"/>
              </a:spcBef>
            </a:pPr>
            <a:r>
              <a:rPr b="0" dirty="0" sz="4400" spc="-15">
                <a:solidFill>
                  <a:srgbClr val="FF0000"/>
                </a:solidFill>
                <a:latin typeface="Calibri"/>
                <a:cs typeface="Calibri"/>
              </a:rPr>
              <a:t>Growing </a:t>
            </a:r>
            <a:r>
              <a:rPr b="0" dirty="0" sz="4400" spc="-10">
                <a:solidFill>
                  <a:srgbClr val="FF0000"/>
                </a:solidFill>
                <a:latin typeface="Calibri"/>
                <a:cs typeface="Calibri"/>
              </a:rPr>
              <a:t>energy</a:t>
            </a:r>
            <a:r>
              <a:rPr b="0" dirty="0" sz="4400" spc="-70">
                <a:solidFill>
                  <a:srgbClr val="FF0000"/>
                </a:solidFill>
                <a:latin typeface="Calibri"/>
                <a:cs typeface="Calibri"/>
              </a:rPr>
              <a:t> </a:t>
            </a:r>
            <a:r>
              <a:rPr b="0" dirty="0" sz="4400">
                <a:solidFill>
                  <a:srgbClr val="FF0000"/>
                </a:solidFill>
                <a:latin typeface="Calibri"/>
                <a:cs typeface="Calibri"/>
              </a:rPr>
              <a:t>needs</a:t>
            </a:r>
            <a:endParaRPr sz="4400">
              <a:solidFill>
                <a:srgbClr val="FF0000"/>
              </a:solidFill>
              <a:latin typeface="Calibri"/>
              <a:cs typeface="Calibri"/>
            </a:endParaRPr>
          </a:p>
        </p:txBody>
      </p:sp>
      <p:sp>
        <p:nvSpPr>
          <p:cNvPr id="1048623" name="object 3"/>
          <p:cNvSpPr/>
          <p:nvPr/>
        </p:nvSpPr>
        <p:spPr>
          <a:xfrm>
            <a:off x="685800" y="1524000"/>
            <a:ext cx="7315200" cy="5105399"/>
          </a:xfrm>
          <a:prstGeom prst="rect"/>
          <a:blipFill>
            <a:blip xmlns:r="http://schemas.openxmlformats.org/officeDocument/2006/relationships" r:embed="rId1" cstate="print"/>
            <a:stretch>
              <a:fillRect/>
            </a:stretch>
          </a:blipFill>
        </p:spPr>
        <p:txBody>
          <a:bodyPr bIns="0" lIns="0" rIns="0" rtlCol="0" tIns="0" wrap="square"/>
          <a:p/>
        </p:txBody>
      </p:sp>
    </p:spTree>
  </p:cSld>
  <p:clrMapOvr>
    <a:masterClrMapping/>
  </p:clrMapOvr>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24" name="object 2"/>
          <p:cNvSpPr/>
          <p:nvPr/>
        </p:nvSpPr>
        <p:spPr>
          <a:xfrm>
            <a:off x="1136903" y="185928"/>
            <a:ext cx="6868668" cy="1487424"/>
          </a:xfrm>
          <a:prstGeom prst="rect"/>
          <a:blipFill>
            <a:blip xmlns:r="http://schemas.openxmlformats.org/officeDocument/2006/relationships" r:embed="rId1" cstate="print"/>
            <a:stretch>
              <a:fillRect/>
            </a:stretch>
          </a:blipFill>
        </p:spPr>
        <p:txBody>
          <a:bodyPr bIns="0" lIns="0" rIns="0" rtlCol="0" tIns="0" wrap="square"/>
          <a:p/>
        </p:txBody>
      </p:sp>
      <p:sp>
        <p:nvSpPr>
          <p:cNvPr id="1048625" name="object 3"/>
          <p:cNvSpPr txBox="1">
            <a:spLocks noGrp="1"/>
          </p:cNvSpPr>
          <p:nvPr>
            <p:ph type="title"/>
          </p:nvPr>
        </p:nvSpPr>
        <p:spPr>
          <a:xfrm>
            <a:off x="76200" y="376226"/>
            <a:ext cx="8305800" cy="690574"/>
          </a:xfrm>
          <a:prstGeom prst="rect"/>
        </p:spPr>
        <p:txBody>
          <a:bodyPr bIns="0" lIns="0" rIns="0" rtlCol="0" tIns="13335" vert="horz" wrap="square">
            <a:spAutoFit/>
          </a:bodyPr>
          <a:p>
            <a:pPr marL="12700">
              <a:lnSpc>
                <a:spcPct val="100000"/>
              </a:lnSpc>
              <a:spcBef>
                <a:spcPts val="105"/>
              </a:spcBef>
            </a:pPr>
            <a:r>
              <a:rPr b="0" dirty="0" sz="4400" lang="en-US" smtClean="0">
                <a:latin typeface="Calibri"/>
                <a:cs typeface="Calibri"/>
              </a:rPr>
              <a:t>            </a:t>
            </a:r>
            <a:r>
              <a:rPr b="0" sz="4400" smtClean="0">
                <a:solidFill>
                  <a:srgbClr val="FF0000"/>
                </a:solidFill>
                <a:latin typeface="Calibri"/>
                <a:cs typeface="Calibri"/>
              </a:rPr>
              <a:t>Primary </a:t>
            </a:r>
            <a:r>
              <a:rPr b="0" dirty="0" sz="4400" spc="-15">
                <a:solidFill>
                  <a:srgbClr val="FF0000"/>
                </a:solidFill>
                <a:latin typeface="Calibri"/>
                <a:cs typeface="Calibri"/>
              </a:rPr>
              <a:t>Energy</a:t>
            </a:r>
            <a:r>
              <a:rPr b="0" dirty="0" sz="4400" spc="-35">
                <a:solidFill>
                  <a:srgbClr val="FF0000"/>
                </a:solidFill>
                <a:latin typeface="Calibri"/>
                <a:cs typeface="Calibri"/>
              </a:rPr>
              <a:t> </a:t>
            </a:r>
            <a:r>
              <a:rPr b="0" dirty="0" sz="4400" spc="-15">
                <a:solidFill>
                  <a:srgbClr val="FF0000"/>
                </a:solidFill>
                <a:latin typeface="Calibri"/>
                <a:cs typeface="Calibri"/>
              </a:rPr>
              <a:t>Resources</a:t>
            </a:r>
            <a:endParaRPr sz="4400">
              <a:solidFill>
                <a:srgbClr val="FF0000"/>
              </a:solidFill>
              <a:latin typeface="Calibri"/>
              <a:cs typeface="Calibri"/>
            </a:endParaRPr>
          </a:p>
        </p:txBody>
      </p:sp>
      <p:sp>
        <p:nvSpPr>
          <p:cNvPr id="1048626" name="object 4"/>
          <p:cNvSpPr/>
          <p:nvPr/>
        </p:nvSpPr>
        <p:spPr>
          <a:xfrm>
            <a:off x="1027175" y="2769107"/>
            <a:ext cx="7458456" cy="1487424"/>
          </a:xfrm>
          <a:prstGeom prst="rect"/>
          <a:blipFill>
            <a:blip xmlns:r="http://schemas.openxmlformats.org/officeDocument/2006/relationships" r:embed="rId2" cstate="print"/>
            <a:stretch>
              <a:fillRect/>
            </a:stretch>
          </a:blipFill>
        </p:spPr>
        <p:txBody>
          <a:bodyPr bIns="0" lIns="0" rIns="0" rtlCol="0" tIns="0" wrap="square"/>
          <a:p/>
        </p:txBody>
      </p:sp>
      <p:sp>
        <p:nvSpPr>
          <p:cNvPr id="1048627" name="object 5"/>
          <p:cNvSpPr txBox="1"/>
          <p:nvPr/>
        </p:nvSpPr>
        <p:spPr>
          <a:xfrm>
            <a:off x="535940" y="1537157"/>
            <a:ext cx="8031480" cy="4037259"/>
          </a:xfrm>
          <a:prstGeom prst="rect"/>
        </p:spPr>
        <p:txBody>
          <a:bodyPr bIns="0" lIns="0" rIns="0" rtlCol="0" tIns="92710" vert="horz" wrap="square">
            <a:spAutoFit/>
          </a:bodyPr>
          <a:p>
            <a:pPr indent="-342900" marL="355600" marR="5080">
              <a:lnSpc>
                <a:spcPts val="2590"/>
              </a:lnSpc>
              <a:spcBef>
                <a:spcPts val="730"/>
              </a:spcBef>
              <a:buFont typeface="Arial"/>
              <a:buChar char="•"/>
              <a:tabLst>
                <a:tab algn="l" pos="354965"/>
                <a:tab algn="l" pos="355600"/>
              </a:tabLst>
            </a:pPr>
            <a:r>
              <a:rPr dirty="0" sz="2700" spc="-10">
                <a:latin typeface="Calibri"/>
                <a:cs typeface="Calibri"/>
              </a:rPr>
              <a:t>Renewable/Inexhaustible/Non-Conventional sources</a:t>
            </a:r>
            <a:r>
              <a:rPr dirty="0" sz="2700" spc="-125">
                <a:latin typeface="Calibri"/>
                <a:cs typeface="Calibri"/>
              </a:rPr>
              <a:t> </a:t>
            </a:r>
            <a:r>
              <a:rPr dirty="0" sz="2700" spc="-5">
                <a:latin typeface="Calibri"/>
                <a:cs typeface="Calibri"/>
              </a:rPr>
              <a:t>of  </a:t>
            </a:r>
            <a:r>
              <a:rPr dirty="0" sz="2700" spc="-35">
                <a:latin typeface="Calibri"/>
                <a:cs typeface="Calibri"/>
              </a:rPr>
              <a:t>energy.</a:t>
            </a:r>
            <a:endParaRPr sz="2700">
              <a:latin typeface="Calibri"/>
              <a:cs typeface="Calibri"/>
            </a:endParaRPr>
          </a:p>
          <a:p>
            <a:pPr indent="-342900" marL="355600">
              <a:lnSpc>
                <a:spcPct val="100000"/>
              </a:lnSpc>
              <a:spcBef>
                <a:spcPts val="25"/>
              </a:spcBef>
              <a:buFont typeface="Arial"/>
              <a:buChar char="•"/>
              <a:tabLst>
                <a:tab algn="l" pos="354965"/>
                <a:tab algn="l" pos="355600"/>
              </a:tabLst>
            </a:pPr>
            <a:r>
              <a:rPr dirty="0" sz="2700" spc="-10">
                <a:latin typeface="Calibri"/>
                <a:cs typeface="Calibri"/>
              </a:rPr>
              <a:t>Example </a:t>
            </a:r>
            <a:r>
              <a:rPr dirty="0" sz="2700">
                <a:latin typeface="Calibri"/>
                <a:cs typeface="Calibri"/>
              </a:rPr>
              <a:t>: </a:t>
            </a:r>
            <a:r>
              <a:rPr dirty="0" sz="2700" spc="-25">
                <a:latin typeface="Calibri"/>
                <a:cs typeface="Calibri"/>
              </a:rPr>
              <a:t>Wood, </a:t>
            </a:r>
            <a:r>
              <a:rPr dirty="0" sz="2700">
                <a:latin typeface="Calibri"/>
                <a:cs typeface="Calibri"/>
              </a:rPr>
              <a:t>Solar </a:t>
            </a:r>
            <a:r>
              <a:rPr dirty="0" sz="2700" spc="-10">
                <a:latin typeface="Calibri"/>
                <a:cs typeface="Calibri"/>
              </a:rPr>
              <a:t>energy</a:t>
            </a:r>
            <a:r>
              <a:rPr dirty="0" sz="2700" spc="5">
                <a:latin typeface="Calibri"/>
                <a:cs typeface="Calibri"/>
              </a:rPr>
              <a:t> </a:t>
            </a:r>
            <a:r>
              <a:rPr dirty="0" sz="2700" spc="-20">
                <a:latin typeface="Calibri"/>
                <a:cs typeface="Calibri"/>
              </a:rPr>
              <a:t>etc</a:t>
            </a:r>
            <a:endParaRPr sz="2700">
              <a:latin typeface="Calibri"/>
              <a:cs typeface="Calibri"/>
            </a:endParaRPr>
          </a:p>
          <a:p>
            <a:pPr>
              <a:lnSpc>
                <a:spcPct val="100000"/>
              </a:lnSpc>
              <a:spcBef>
                <a:spcPts val="55"/>
              </a:spcBef>
              <a:buClr>
                <a:srgbClr val="FFFFFF"/>
              </a:buClr>
              <a:buFont typeface="Arial"/>
              <a:buChar char="•"/>
            </a:pPr>
            <a:endParaRPr sz="2250">
              <a:latin typeface="Calibri"/>
              <a:cs typeface="Calibri"/>
            </a:endParaRPr>
          </a:p>
          <a:p>
            <a:pPr algn="ctr" marL="409575">
              <a:lnSpc>
                <a:spcPct val="100000"/>
              </a:lnSpc>
            </a:pPr>
            <a:r>
              <a:rPr dirty="0" sz="4400" spc="-5">
                <a:solidFill>
                  <a:srgbClr val="FF0000"/>
                </a:solidFill>
                <a:latin typeface="Calibri"/>
                <a:cs typeface="Calibri"/>
              </a:rPr>
              <a:t>Secondary </a:t>
            </a:r>
            <a:r>
              <a:rPr dirty="0" sz="4400" spc="-15">
                <a:solidFill>
                  <a:srgbClr val="FF0000"/>
                </a:solidFill>
                <a:latin typeface="Calibri"/>
                <a:cs typeface="Calibri"/>
              </a:rPr>
              <a:t>Energy</a:t>
            </a:r>
            <a:r>
              <a:rPr dirty="0" sz="4400" spc="-35">
                <a:solidFill>
                  <a:srgbClr val="FF0000"/>
                </a:solidFill>
                <a:latin typeface="Calibri"/>
                <a:cs typeface="Calibri"/>
              </a:rPr>
              <a:t> </a:t>
            </a:r>
            <a:r>
              <a:rPr dirty="0" sz="4400" spc="-15">
                <a:solidFill>
                  <a:srgbClr val="FF0000"/>
                </a:solidFill>
                <a:latin typeface="Calibri"/>
                <a:cs typeface="Calibri"/>
              </a:rPr>
              <a:t>Resources</a:t>
            </a:r>
            <a:endParaRPr sz="4400">
              <a:solidFill>
                <a:srgbClr val="FF0000"/>
              </a:solidFill>
              <a:latin typeface="Calibri"/>
              <a:cs typeface="Calibri"/>
            </a:endParaRPr>
          </a:p>
          <a:p>
            <a:pPr indent="-342900" lvl="1" marL="541020" marR="1002030">
              <a:lnSpc>
                <a:spcPts val="2880"/>
              </a:lnSpc>
              <a:spcBef>
                <a:spcPts val="1795"/>
              </a:spcBef>
              <a:buFont typeface="Arial"/>
              <a:buChar char="•"/>
              <a:tabLst>
                <a:tab algn="l" pos="541020"/>
                <a:tab algn="l" pos="541655"/>
              </a:tabLst>
            </a:pPr>
            <a:r>
              <a:rPr dirty="0" sz="3000" spc="-5">
                <a:latin typeface="Calibri"/>
                <a:cs typeface="Calibri"/>
              </a:rPr>
              <a:t>Does occur </a:t>
            </a:r>
            <a:r>
              <a:rPr dirty="0" sz="3000">
                <a:latin typeface="Calibri"/>
                <a:cs typeface="Calibri"/>
              </a:rPr>
              <a:t>in </a:t>
            </a:r>
            <a:r>
              <a:rPr dirty="0" sz="3000" spc="-15">
                <a:latin typeface="Calibri"/>
                <a:cs typeface="Calibri"/>
              </a:rPr>
              <a:t>nature </a:t>
            </a:r>
            <a:r>
              <a:rPr dirty="0" sz="3000" spc="-5">
                <a:latin typeface="Calibri"/>
                <a:cs typeface="Calibri"/>
              </a:rPr>
              <a:t>but </a:t>
            </a:r>
            <a:r>
              <a:rPr dirty="0" sz="3000" spc="-15">
                <a:latin typeface="Calibri"/>
                <a:cs typeface="Calibri"/>
              </a:rPr>
              <a:t>are </a:t>
            </a:r>
            <a:r>
              <a:rPr dirty="0" sz="3000" spc="-10">
                <a:latin typeface="Calibri"/>
                <a:cs typeface="Calibri"/>
              </a:rPr>
              <a:t>derived </a:t>
            </a:r>
            <a:r>
              <a:rPr dirty="0" sz="3000" spc="-20">
                <a:latin typeface="Calibri"/>
                <a:cs typeface="Calibri"/>
              </a:rPr>
              <a:t>from  </a:t>
            </a:r>
            <a:r>
              <a:rPr dirty="0" sz="3000" spc="-5">
                <a:latin typeface="Calibri"/>
                <a:cs typeface="Calibri"/>
              </a:rPr>
              <a:t>primary </a:t>
            </a:r>
            <a:r>
              <a:rPr dirty="0" sz="3000" spc="-10">
                <a:latin typeface="Calibri"/>
                <a:cs typeface="Calibri"/>
              </a:rPr>
              <a:t>energy</a:t>
            </a:r>
            <a:r>
              <a:rPr dirty="0" sz="3000" spc="10">
                <a:latin typeface="Calibri"/>
                <a:cs typeface="Calibri"/>
              </a:rPr>
              <a:t> </a:t>
            </a:r>
            <a:r>
              <a:rPr dirty="0" sz="3000" spc="-10">
                <a:latin typeface="Calibri"/>
                <a:cs typeface="Calibri"/>
              </a:rPr>
              <a:t>sources</a:t>
            </a:r>
            <a:endParaRPr sz="3000">
              <a:latin typeface="Calibri"/>
              <a:cs typeface="Calibri"/>
            </a:endParaRPr>
          </a:p>
          <a:p>
            <a:pPr indent="-342900" lvl="1" marL="541020" marR="591185">
              <a:lnSpc>
                <a:spcPct val="80000"/>
              </a:lnSpc>
              <a:spcBef>
                <a:spcPts val="750"/>
              </a:spcBef>
              <a:buFont typeface="Arial"/>
              <a:buChar char="•"/>
              <a:tabLst>
                <a:tab algn="l" pos="541020"/>
                <a:tab algn="l" pos="541655"/>
              </a:tabLst>
            </a:pPr>
            <a:r>
              <a:rPr dirty="0" sz="3000" spc="-10">
                <a:latin typeface="Calibri"/>
                <a:cs typeface="Calibri"/>
              </a:rPr>
              <a:t>Example: </a:t>
            </a:r>
            <a:r>
              <a:rPr dirty="0" sz="3000" spc="-20">
                <a:latin typeface="Calibri"/>
                <a:cs typeface="Calibri"/>
              </a:rPr>
              <a:t>Petrol, </a:t>
            </a:r>
            <a:r>
              <a:rPr dirty="0" sz="3000" spc="-15">
                <a:latin typeface="Calibri"/>
                <a:cs typeface="Calibri"/>
              </a:rPr>
              <a:t>Hydrogen </a:t>
            </a:r>
            <a:r>
              <a:rPr dirty="0" sz="3000" spc="-10">
                <a:latin typeface="Calibri"/>
                <a:cs typeface="Calibri"/>
              </a:rPr>
              <a:t>obtained through  electrolysis </a:t>
            </a:r>
            <a:r>
              <a:rPr dirty="0" sz="3000" spc="-5">
                <a:latin typeface="Calibri"/>
                <a:cs typeface="Calibri"/>
              </a:rPr>
              <a:t>of </a:t>
            </a:r>
            <a:r>
              <a:rPr dirty="0" sz="3000" spc="-20">
                <a:latin typeface="Calibri"/>
                <a:cs typeface="Calibri"/>
              </a:rPr>
              <a:t>water</a:t>
            </a:r>
            <a:r>
              <a:rPr dirty="0" sz="3000" spc="-15">
                <a:latin typeface="Calibri"/>
                <a:cs typeface="Calibri"/>
              </a:rPr>
              <a:t> etc.</a:t>
            </a:r>
            <a:endParaRPr sz="3000">
              <a:latin typeface="Calibri"/>
              <a:cs typeface="Calibri"/>
            </a:endParaRPr>
          </a:p>
        </p:txBody>
      </p:sp>
    </p:spTree>
  </p:cSld>
  <p:clrMapOvr>
    <a:masterClrMapping/>
  </p:clrMapOvr>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31" name="object 2"/>
          <p:cNvSpPr/>
          <p:nvPr/>
        </p:nvSpPr>
        <p:spPr>
          <a:xfrm>
            <a:off x="0" y="914400"/>
            <a:ext cx="9144000" cy="4948427"/>
          </a:xfrm>
          <a:prstGeom prst="rect"/>
          <a:blipFill>
            <a:blip xmlns:r="http://schemas.openxmlformats.org/officeDocument/2006/relationships" r:embed="rId1" cstate="print"/>
            <a:stretch>
              <a:fillRect/>
            </a:stretch>
          </a:blipFill>
        </p:spPr>
        <p:txBody>
          <a:bodyPr bIns="0" lIns="0" rIns="0" rtlCol="0" tIns="0" wrap="square"/>
          <a:p/>
        </p:txBody>
      </p:sp>
      <p:sp>
        <p:nvSpPr>
          <p:cNvPr id="1048632" name="object 3"/>
          <p:cNvSpPr/>
          <p:nvPr/>
        </p:nvSpPr>
        <p:spPr>
          <a:xfrm>
            <a:off x="566927" y="1709927"/>
            <a:ext cx="7827645" cy="4296410"/>
          </a:xfrm>
          <a:custGeom>
            <a:avLst/>
            <a:ahLst/>
            <a:rect l="l" t="t" r="r" b="b"/>
            <a:pathLst>
              <a:path w="7827645" h="4296410">
                <a:moveTo>
                  <a:pt x="0" y="4296156"/>
                </a:moveTo>
                <a:lnTo>
                  <a:pt x="7827264" y="4296156"/>
                </a:lnTo>
                <a:lnTo>
                  <a:pt x="7827264" y="0"/>
                </a:lnTo>
                <a:lnTo>
                  <a:pt x="0" y="0"/>
                </a:lnTo>
                <a:lnTo>
                  <a:pt x="0" y="4296156"/>
                </a:lnTo>
                <a:close/>
              </a:path>
            </a:pathLst>
          </a:custGeom>
          <a:ln w="9144">
            <a:solidFill>
              <a:srgbClr val="FFFFFF"/>
            </a:solidFill>
          </a:ln>
        </p:spPr>
        <p:txBody>
          <a:bodyPr bIns="0" lIns="0" rIns="0" rtlCol="0" tIns="0" wrap="square"/>
          <a:p/>
        </p:txBody>
      </p:sp>
      <p:sp>
        <p:nvSpPr>
          <p:cNvPr id="1048633" name="Rectangle 3"/>
          <p:cNvSpPr/>
          <p:nvPr/>
        </p:nvSpPr>
        <p:spPr>
          <a:xfrm>
            <a:off x="228600" y="5934670"/>
            <a:ext cx="8915400" cy="923330"/>
          </a:xfrm>
          <a:prstGeom prst="rect"/>
        </p:spPr>
        <p:txBody>
          <a:bodyPr wrap="square">
            <a:spAutoFit/>
          </a:bodyPr>
          <a:p>
            <a:r>
              <a:rPr b="1" dirty="0" lang="en-US" spc="-5" smtClean="0">
                <a:solidFill>
                  <a:srgbClr val="C00000"/>
                </a:solidFill>
                <a:latin typeface="Arial"/>
                <a:cs typeface="Arial"/>
              </a:rPr>
              <a:t>Renewable resource </a:t>
            </a:r>
            <a:r>
              <a:rPr dirty="0" lang="en-US" smtClean="0">
                <a:latin typeface="Arial"/>
                <a:cs typeface="Arial"/>
              </a:rPr>
              <a:t>is a </a:t>
            </a:r>
            <a:r>
              <a:rPr dirty="0" lang="en-US" spc="-5" smtClean="0">
                <a:latin typeface="Arial"/>
                <a:cs typeface="Arial"/>
              </a:rPr>
              <a:t>natural  </a:t>
            </a:r>
            <a:r>
              <a:rPr dirty="0" lang="en-US" smtClean="0">
                <a:latin typeface="Arial"/>
                <a:cs typeface="Arial"/>
              </a:rPr>
              <a:t>resource with the </a:t>
            </a:r>
            <a:r>
              <a:rPr dirty="0" lang="en-US" spc="-5" smtClean="0">
                <a:solidFill>
                  <a:srgbClr val="7030A0"/>
                </a:solidFill>
                <a:latin typeface="Arial"/>
                <a:cs typeface="Arial"/>
              </a:rPr>
              <a:t>ability </a:t>
            </a:r>
            <a:r>
              <a:rPr dirty="0" lang="en-US" smtClean="0">
                <a:solidFill>
                  <a:srgbClr val="7030A0"/>
                </a:solidFill>
                <a:latin typeface="Arial"/>
                <a:cs typeface="Arial"/>
              </a:rPr>
              <a:t>to </a:t>
            </a:r>
            <a:r>
              <a:rPr dirty="0" lang="en-US" spc="-5" smtClean="0">
                <a:solidFill>
                  <a:srgbClr val="7030A0"/>
                </a:solidFill>
                <a:latin typeface="Arial"/>
                <a:cs typeface="Arial"/>
              </a:rPr>
              <a:t>reproduce  </a:t>
            </a:r>
            <a:r>
              <a:rPr dirty="0" lang="en-US" smtClean="0">
                <a:latin typeface="Arial"/>
                <a:cs typeface="Arial"/>
              </a:rPr>
              <a:t>through biological or natural processes  and </a:t>
            </a:r>
            <a:r>
              <a:rPr dirty="0" lang="en-US" smtClean="0">
                <a:solidFill>
                  <a:srgbClr val="7030A0"/>
                </a:solidFill>
                <a:latin typeface="Arial"/>
                <a:cs typeface="Arial"/>
              </a:rPr>
              <a:t>replenished</a:t>
            </a:r>
            <a:r>
              <a:rPr dirty="0" lang="en-US" smtClean="0">
                <a:latin typeface="Arial"/>
                <a:cs typeface="Arial"/>
              </a:rPr>
              <a:t> with </a:t>
            </a:r>
            <a:r>
              <a:rPr dirty="0" lang="en-US" spc="-5" smtClean="0">
                <a:latin typeface="Arial"/>
                <a:cs typeface="Arial"/>
              </a:rPr>
              <a:t>the </a:t>
            </a:r>
            <a:r>
              <a:rPr dirty="0" lang="en-US" smtClean="0">
                <a:latin typeface="Arial"/>
                <a:cs typeface="Arial"/>
              </a:rPr>
              <a:t>passage of</a:t>
            </a:r>
            <a:r>
              <a:rPr dirty="0" lang="en-US" spc="-95" smtClean="0">
                <a:latin typeface="Arial"/>
                <a:cs typeface="Arial"/>
              </a:rPr>
              <a:t> </a:t>
            </a:r>
            <a:r>
              <a:rPr dirty="0" lang="en-US" spc="-5" smtClean="0">
                <a:latin typeface="Arial"/>
                <a:cs typeface="Arial"/>
              </a:rPr>
              <a:t>time</a:t>
            </a:r>
            <a:r>
              <a:rPr dirty="0" lang="en-US" smtClean="0"/>
              <a:t> and are inexhaustible</a:t>
            </a:r>
            <a:endParaRPr dirty="0" lang="en-US"/>
          </a:p>
        </p:txBody>
      </p:sp>
      <p:sp>
        <p:nvSpPr>
          <p:cNvPr id="1048634" name="TextBox 4"/>
          <p:cNvSpPr txBox="1"/>
          <p:nvPr/>
        </p:nvSpPr>
        <p:spPr>
          <a:xfrm>
            <a:off x="4953000" y="1676400"/>
            <a:ext cx="4161780" cy="369332"/>
          </a:xfrm>
          <a:prstGeom prst="rect"/>
          <a:noFill/>
        </p:spPr>
        <p:txBody>
          <a:bodyPr rtlCol="0" wrap="none">
            <a:spAutoFit/>
          </a:bodyPr>
          <a:p>
            <a:r>
              <a:rPr b="1" dirty="0" lang="en-US" smtClean="0">
                <a:solidFill>
                  <a:srgbClr val="7030A0"/>
                </a:solidFill>
              </a:rPr>
              <a:t>Energy can not regenerate it exhaustible  </a:t>
            </a:r>
            <a:endParaRPr b="1" dirty="0" lang="en-US">
              <a:solidFill>
                <a:srgbClr val="7030A0"/>
              </a:solidFill>
            </a:endParaRPr>
          </a:p>
        </p:txBody>
      </p:sp>
      <p:sp>
        <p:nvSpPr>
          <p:cNvPr id="1048635" name="Rectangle 5"/>
          <p:cNvSpPr/>
          <p:nvPr/>
        </p:nvSpPr>
        <p:spPr>
          <a:xfrm>
            <a:off x="152400" y="1676400"/>
            <a:ext cx="1295400" cy="646331"/>
          </a:xfrm>
          <a:prstGeom prst="rect"/>
        </p:spPr>
        <p:txBody>
          <a:bodyPr wrap="square">
            <a:spAutoFit/>
          </a:bodyPr>
          <a:p>
            <a:r>
              <a:rPr b="1" dirty="0" lang="en-US" smtClean="0">
                <a:solidFill>
                  <a:srgbClr val="7030A0"/>
                </a:solidFill>
                <a:latin typeface="Arial"/>
                <a:cs typeface="Arial"/>
              </a:rPr>
              <a:t>Alternative energy </a:t>
            </a:r>
            <a:endParaRPr dirty="0" lang="en-US"/>
          </a:p>
        </p:txBody>
      </p:sp>
      <p:sp>
        <p:nvSpPr>
          <p:cNvPr id="1048636" name="TextBox 6"/>
          <p:cNvSpPr txBox="1"/>
          <p:nvPr/>
        </p:nvSpPr>
        <p:spPr>
          <a:xfrm>
            <a:off x="914400" y="152400"/>
            <a:ext cx="6553200" cy="769441"/>
          </a:xfrm>
          <a:prstGeom prst="rect"/>
          <a:noFill/>
        </p:spPr>
        <p:txBody>
          <a:bodyPr rtlCol="0" wrap="square">
            <a:spAutoFit/>
          </a:bodyPr>
          <a:p>
            <a:pPr algn="ctr"/>
            <a:r>
              <a:rPr dirty="0" sz="4400" lang="en-US" smtClean="0">
                <a:solidFill>
                  <a:srgbClr val="FF0000"/>
                </a:solidFill>
              </a:rPr>
              <a:t>Types of Energy</a:t>
            </a:r>
            <a:endParaRPr dirty="0" sz="4400" lang="en-US">
              <a:solidFill>
                <a:srgbClr val="FF0000"/>
              </a:solidFill>
            </a:endParaRPr>
          </a:p>
        </p:txBody>
      </p:sp>
    </p:spTree>
  </p:cSld>
  <p:clrMapOvr>
    <a:masterClrMapping/>
  </p:clrMapOvr>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edian">
  <a:themeElements>
    <a:clrScheme name="Median">
      <a:dk1>
        <a:sysClr lastClr="000000" val="windowText"/>
      </a:dk1>
      <a:lt1>
        <a:sysClr lastClr="FFFFFF" val="window"/>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r="5400000" dist="30000" rotWithShape="0">
              <a:srgbClr val="000000">
                <a:alpha val="45000"/>
              </a:srgbClr>
            </a:outerShdw>
          </a:effectLst>
        </a:effectStyle>
        <a:effectStyle>
          <a:effectLst>
            <a:outerShdw blurRad="38100" dir="5400000" dist="30000" rotWithShape="0">
              <a:srgbClr val="000000">
                <a:alpha val="45000"/>
              </a:srgbClr>
            </a:outerShdw>
          </a:effectLst>
        </a:effectStyle>
        <a:effectStyle>
          <a:effectLst>
            <a:outerShdw blurRad="38100" dir="5400000" dist="25400" rotWithShape="0">
              <a:srgbClr val="000000">
                <a:alpha val="35000"/>
              </a:srgbClr>
            </a:outerShdw>
          </a:effectLst>
          <a:scene3d>
            <a:camera prst="isometricTopDown" fov="0">
              <a:rot lat="0" lon="0" rev="0"/>
            </a:camera>
            <a:lightRig dir="t" rig="balanced">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algn="tl" flip="none" sx="100000" sy="100000" tx="0" ty="0"/>
        </a:blipFill>
        <a:blipFill>
          <a:blip xmlns:r="http://schemas.openxmlformats.org/officeDocument/2006/relationships" r:embed="rId2">
            <a:duotone>
              <a:schemeClr val="phClr">
                <a:shade val="90000"/>
                <a:satMod val="140000"/>
              </a:schemeClr>
              <a:schemeClr val="phClr">
                <a:satMod val="120000"/>
              </a:schemeClr>
            </a:duotone>
          </a:blip>
          <a:tile algn="tl" flip="none" sx="100000" sy="100000" tx="0" ty="0"/>
        </a:blip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Energy</dc:title>
  <dc:creator>USER</dc:creator>
  <cp:lastModifiedBy>user</cp:lastModifiedBy>
  <dcterms:created xsi:type="dcterms:W3CDTF">2020-03-16T22:36:00Z</dcterms:created>
  <dcterms:modified xsi:type="dcterms:W3CDTF">2025-10-06T05:34:09Z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2014-07-31T00:00:00Z</vt:filetime>
  </property>
  <property fmtid="{D5CDD505-2E9C-101B-9397-08002B2CF9AE}" pid="3" name="Creator">
    <vt:lpwstr>Microsoft® PowerPoint® 2013</vt:lpwstr>
  </property>
  <property fmtid="{D5CDD505-2E9C-101B-9397-08002B2CF9AE}" pid="4" name="LastSaved">
    <vt:filetime>2020-03-17T00:00:00Z</vt:filetime>
  </property>
  <property fmtid="{D5CDD505-2E9C-101B-9397-08002B2CF9AE}" pid="5" name="ICV">
    <vt:lpwstr>d38cc26eb0a141acad7e3ba7f5022a24</vt:lpwstr>
  </property>
</Properties>
</file>